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80" r:id="rId6"/>
    <p:sldId id="257" r:id="rId7"/>
    <p:sldId id="281" r:id="rId8"/>
    <p:sldId id="261" r:id="rId9"/>
    <p:sldId id="263" r:id="rId10"/>
    <p:sldId id="279" r:id="rId11"/>
    <p:sldId id="260" r:id="rId12"/>
    <p:sldId id="282" r:id="rId13"/>
    <p:sldId id="285" r:id="rId14"/>
    <p:sldId id="262" r:id="rId15"/>
    <p:sldId id="264" r:id="rId16"/>
    <p:sldId id="273" r:id="rId17"/>
    <p:sldId id="271" r:id="rId18"/>
    <p:sldId id="274" r:id="rId19"/>
    <p:sldId id="268" r:id="rId20"/>
    <p:sldId id="278" r:id="rId21"/>
    <p:sldId id="284" r:id="rId22"/>
    <p:sldId id="275" r:id="rId23"/>
    <p:sldId id="269" r:id="rId24"/>
    <p:sldId id="277" r:id="rId25"/>
    <p:sldId id="283" r:id="rId2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1" autoAdjust="0"/>
    <p:restoredTop sz="94660"/>
  </p:normalViewPr>
  <p:slideViewPr>
    <p:cSldViewPr snapToGrid="0">
      <p:cViewPr varScale="1">
        <p:scale>
          <a:sx n="73" d="100"/>
          <a:sy n="73" d="100"/>
        </p:scale>
        <p:origin x="6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2.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2.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B1587-4172-41F7-9C24-57DCA8739FF3}" type="doc">
      <dgm:prSet loTypeId="urn:microsoft.com/office/officeart/2018/5/layout/IconLeaf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54327F74-18C5-443A-A873-0EA004A502CF}">
      <dgm:prSet custT="1"/>
      <dgm:spPr/>
      <dgm:t>
        <a:bodyPr/>
        <a:lstStyle/>
        <a:p>
          <a:pPr algn="ctr">
            <a:defRPr cap="all"/>
          </a:pPr>
          <a:r>
            <a:rPr lang="en-US" sz="1800" cap="none" dirty="0" smtClean="0">
              <a:latin typeface="Times New Roman" panose="02020603050405020304" pitchFamily="18" charset="0"/>
              <a:cs typeface="Times New Roman" panose="02020603050405020304" pitchFamily="18" charset="0"/>
            </a:rPr>
            <a:t>Welcome To The Future Of Urban Fruit’s And Vegs Supply Chain Solution.</a:t>
          </a:r>
          <a:endParaRPr lang="en-US" sz="1800" cap="none" dirty="0">
            <a:latin typeface="Times New Roman" panose="02020603050405020304" pitchFamily="18" charset="0"/>
            <a:cs typeface="Times New Roman" panose="02020603050405020304" pitchFamily="18" charset="0"/>
          </a:endParaRPr>
        </a:p>
      </dgm:t>
    </dgm:pt>
    <dgm:pt modelId="{C9286025-CA32-4CAE-9BCC-5803E4FDEDF7}" type="parTrans" cxnId="{31B3B3AD-700A-4B18-AC04-5B2850075FD1}">
      <dgm:prSet/>
      <dgm:spPr/>
      <dgm:t>
        <a:bodyPr/>
        <a:lstStyle/>
        <a:p>
          <a:endParaRPr lang="en-US"/>
        </a:p>
      </dgm:t>
    </dgm:pt>
    <dgm:pt modelId="{80FD8010-73E8-4E91-A8C6-44CCF7555A96}" type="sibTrans" cxnId="{31B3B3AD-700A-4B18-AC04-5B2850075FD1}">
      <dgm:prSet/>
      <dgm:spPr/>
      <dgm:t>
        <a:bodyPr/>
        <a:lstStyle/>
        <a:p>
          <a:endParaRPr lang="en-US"/>
        </a:p>
      </dgm:t>
    </dgm:pt>
    <dgm:pt modelId="{565A6C9D-09FD-49AF-A295-FF55EB5B8B28}">
      <dgm:prSet custT="1"/>
      <dgm:spPr/>
      <dgm:t>
        <a:bodyPr/>
        <a:lstStyle/>
        <a:p>
          <a:pPr algn="ctr">
            <a:defRPr cap="all"/>
          </a:pPr>
          <a:r>
            <a:rPr lang="en-US" sz="1800" cap="none" dirty="0" smtClean="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endParaRPr lang="en-US" sz="1800" cap="none" dirty="0">
            <a:latin typeface="Times New Roman" panose="02020603050405020304" pitchFamily="18" charset="0"/>
            <a:cs typeface="Times New Roman" panose="02020603050405020304" pitchFamily="18" charset="0"/>
          </a:endParaRPr>
        </a:p>
      </dgm:t>
    </dgm:pt>
    <dgm:pt modelId="{8B94A76B-21E6-418F-9BB8-E1463B45CC8D}" type="parTrans" cxnId="{F2F518EB-08ED-478D-8145-FCA9D7AD4ED9}">
      <dgm:prSet/>
      <dgm:spPr/>
      <dgm:t>
        <a:bodyPr/>
        <a:lstStyle/>
        <a:p>
          <a:endParaRPr lang="en-US"/>
        </a:p>
      </dgm:t>
    </dgm:pt>
    <dgm:pt modelId="{9C0FCC09-E1F7-4F0A-B673-E6936899E79B}" type="sibTrans" cxnId="{F2F518EB-08ED-478D-8145-FCA9D7AD4ED9}">
      <dgm:prSet/>
      <dgm:spPr/>
      <dgm:t>
        <a:bodyPr/>
        <a:lstStyle/>
        <a:p>
          <a:endParaRPr lang="en-US"/>
        </a:p>
      </dgm:t>
    </dgm:pt>
    <dgm:pt modelId="{6C900B46-F041-4AB8-816E-6A1E591E5C53}">
      <dgm:prSet custT="1"/>
      <dgm:spPr/>
      <dgm:t>
        <a:bodyPr/>
        <a:lstStyle/>
        <a:p>
          <a:pPr algn="ctr">
            <a:defRPr cap="all"/>
          </a:pPr>
          <a:r>
            <a:rPr lang="en-US" sz="2000" cap="none" dirty="0" smtClean="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endParaRPr lang="en-US" sz="2000" cap="none" dirty="0">
            <a:latin typeface="Times New Roman" panose="02020603050405020304" pitchFamily="18" charset="0"/>
            <a:cs typeface="Times New Roman" panose="02020603050405020304" pitchFamily="18" charset="0"/>
          </a:endParaRPr>
        </a:p>
      </dgm:t>
    </dgm:pt>
    <dgm:pt modelId="{AC607404-5964-4074-8053-C10F94EDBCD2}" type="parTrans" cxnId="{92D2E0E0-517B-40DE-8F34-244D24E7039C}">
      <dgm:prSet/>
      <dgm:spPr/>
      <dgm:t>
        <a:bodyPr/>
        <a:lstStyle/>
        <a:p>
          <a:endParaRPr lang="en-US"/>
        </a:p>
      </dgm:t>
    </dgm:pt>
    <dgm:pt modelId="{228216E2-9185-4AE1-9070-E305711FDAC2}" type="sibTrans" cxnId="{92D2E0E0-517B-40DE-8F34-244D24E7039C}">
      <dgm:prSet/>
      <dgm:spPr/>
      <dgm:t>
        <a:bodyPr/>
        <a:lstStyle/>
        <a:p>
          <a:endParaRPr lang="en-US"/>
        </a:p>
      </dgm:t>
    </dgm:pt>
    <dgm:pt modelId="{0C6FDE6F-73D3-425D-A329-5DD9764F47E4}" type="pres">
      <dgm:prSet presAssocID="{208B1587-4172-41F7-9C24-57DCA8739FF3}" presName="root" presStyleCnt="0">
        <dgm:presLayoutVars>
          <dgm:dir/>
          <dgm:resizeHandles val="exact"/>
        </dgm:presLayoutVars>
      </dgm:prSet>
      <dgm:spPr/>
      <dgm:t>
        <a:bodyPr/>
        <a:lstStyle/>
        <a:p>
          <a:endParaRPr lang="en-US"/>
        </a:p>
      </dgm:t>
    </dgm:pt>
    <dgm:pt modelId="{46E9B182-5577-4E92-AEDC-A348AC70E480}" type="pres">
      <dgm:prSet presAssocID="{54327F74-18C5-443A-A873-0EA004A502CF}" presName="compNode" presStyleCnt="0"/>
      <dgm:spPr/>
    </dgm:pt>
    <dgm:pt modelId="{4259B147-B708-4AEC-8C60-FC10C363A958}" type="pres">
      <dgm:prSet presAssocID="{54327F74-18C5-443A-A873-0EA004A502CF}" presName="iconBgRect" presStyleLbl="bgShp" presStyleIdx="0" presStyleCnt="3" custLinFactNeighborY="-2377"/>
      <dgm:spPr>
        <a:prstGeom prst="round2DiagRect">
          <a:avLst>
            <a:gd name="adj1" fmla="val 29727"/>
            <a:gd name="adj2" fmla="val 0"/>
          </a:avLst>
        </a:prstGeom>
        <a:solidFill>
          <a:srgbClr val="7AB850"/>
        </a:solidFill>
      </dgm:spPr>
    </dgm:pt>
    <dgm:pt modelId="{620D7DD5-8493-40E0-A5A1-7571844BAADF}" type="pres">
      <dgm:prSet presAssocID="{54327F74-18C5-443A-A873-0EA004A502CF}" presName="iconRect" presStyleLbl="node1" presStyleIdx="0" presStyleCnt="3" custLinFactNeighborY="-1039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ity"/>
        </a:ext>
      </dgm:extLst>
    </dgm:pt>
    <dgm:pt modelId="{B82D1D57-ABB8-4E57-94A3-463F6B6E5D4E}" type="pres">
      <dgm:prSet presAssocID="{54327F74-18C5-443A-A873-0EA004A502CF}" presName="spaceRect" presStyleCnt="0"/>
      <dgm:spPr/>
    </dgm:pt>
    <dgm:pt modelId="{A916D0C7-F6D6-445B-B5F4-D97CB254C79C}" type="pres">
      <dgm:prSet presAssocID="{54327F74-18C5-443A-A873-0EA004A502CF}" presName="textRect" presStyleLbl="revTx" presStyleIdx="0" presStyleCnt="3" custLinFactNeighborX="-1996" custLinFactNeighborY="-13432">
        <dgm:presLayoutVars>
          <dgm:chMax val="1"/>
          <dgm:chPref val="1"/>
        </dgm:presLayoutVars>
      </dgm:prSet>
      <dgm:spPr/>
      <dgm:t>
        <a:bodyPr/>
        <a:lstStyle/>
        <a:p>
          <a:endParaRPr lang="en-US"/>
        </a:p>
      </dgm:t>
    </dgm:pt>
    <dgm:pt modelId="{DE4B6A33-EA80-480B-923A-B674AC03B8E6}" type="pres">
      <dgm:prSet presAssocID="{80FD8010-73E8-4E91-A8C6-44CCF7555A96}" presName="sibTrans" presStyleCnt="0"/>
      <dgm:spPr/>
    </dgm:pt>
    <dgm:pt modelId="{B8FBA35E-4034-4BFF-8BAD-B58D875B9657}" type="pres">
      <dgm:prSet presAssocID="{565A6C9D-09FD-49AF-A295-FF55EB5B8B28}" presName="compNode" presStyleCnt="0"/>
      <dgm:spPr/>
    </dgm:pt>
    <dgm:pt modelId="{CC9E4EB1-AF90-4D08-AA1F-FF18DFA77D4F}" type="pres">
      <dgm:prSet presAssocID="{565A6C9D-09FD-49AF-A295-FF55EB5B8B28}" presName="iconBgRect" presStyleLbl="bgShp" presStyleIdx="1" presStyleCnt="3" custLinFactNeighborY="718"/>
      <dgm:spPr>
        <a:prstGeom prst="round2DiagRect">
          <a:avLst>
            <a:gd name="adj1" fmla="val 29727"/>
            <a:gd name="adj2" fmla="val 0"/>
          </a:avLst>
        </a:prstGeom>
        <a:solidFill>
          <a:srgbClr val="7AB850"/>
        </a:solidFill>
      </dgm:spPr>
    </dgm:pt>
    <dgm:pt modelId="{1ECF3FFD-C6A0-4B43-9434-2476BC81F077}" type="pres">
      <dgm:prSet presAssocID="{565A6C9D-09FD-49AF-A295-FF55EB5B8B28}" presName="iconRect" presStyleLbl="node1" presStyleIdx="1" presStyleCnt="3" custLinFactNeighborY="125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Apple"/>
        </a:ext>
      </dgm:extLst>
    </dgm:pt>
    <dgm:pt modelId="{0D1B0A21-7073-4DBF-8187-FEDA145E2A05}" type="pres">
      <dgm:prSet presAssocID="{565A6C9D-09FD-49AF-A295-FF55EB5B8B28}" presName="spaceRect" presStyleCnt="0"/>
      <dgm:spPr/>
    </dgm:pt>
    <dgm:pt modelId="{DA9B8946-7B7A-4CC3-8110-30A80F4E5D4C}" type="pres">
      <dgm:prSet presAssocID="{565A6C9D-09FD-49AF-A295-FF55EB5B8B28}" presName="textRect" presStyleLbl="revTx" presStyleIdx="1" presStyleCnt="3" custScaleX="117192" custScaleY="129756">
        <dgm:presLayoutVars>
          <dgm:chMax val="1"/>
          <dgm:chPref val="1"/>
        </dgm:presLayoutVars>
      </dgm:prSet>
      <dgm:spPr/>
      <dgm:t>
        <a:bodyPr/>
        <a:lstStyle/>
        <a:p>
          <a:endParaRPr lang="en-US"/>
        </a:p>
      </dgm:t>
    </dgm:pt>
    <dgm:pt modelId="{F5F14EDC-A912-4DCE-A245-16D6A4266EAA}" type="pres">
      <dgm:prSet presAssocID="{9C0FCC09-E1F7-4F0A-B673-E6936899E79B}" presName="sibTrans" presStyleCnt="0"/>
      <dgm:spPr/>
    </dgm:pt>
    <dgm:pt modelId="{5EBC4F35-226E-4C98-8010-D03CAE3D047B}" type="pres">
      <dgm:prSet presAssocID="{6C900B46-F041-4AB8-816E-6A1E591E5C53}" presName="compNode" presStyleCnt="0"/>
      <dgm:spPr/>
    </dgm:pt>
    <dgm:pt modelId="{098EE540-6BFB-41FD-AA1F-F6C956B3567F}" type="pres">
      <dgm:prSet presAssocID="{6C900B46-F041-4AB8-816E-6A1E591E5C53}" presName="iconBgRect" presStyleLbl="bgShp" presStyleIdx="2" presStyleCnt="3" custLinFactNeighborY="-5944"/>
      <dgm:spPr>
        <a:prstGeom prst="round2DiagRect">
          <a:avLst>
            <a:gd name="adj1" fmla="val 29727"/>
            <a:gd name="adj2" fmla="val 0"/>
          </a:avLst>
        </a:prstGeom>
        <a:solidFill>
          <a:srgbClr val="7AB850"/>
        </a:solidFill>
      </dgm:spPr>
    </dgm:pt>
    <dgm:pt modelId="{E9714E12-D637-421D-A4D9-229AF2C93402}" type="pres">
      <dgm:prSet presAssocID="{6C900B46-F041-4AB8-816E-6A1E591E5C53}" presName="iconRect" presStyleLbl="node1" presStyleIdx="2" presStyleCnt="3" custLinFactNeighborY="-103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Kiosk"/>
        </a:ext>
      </dgm:extLst>
    </dgm:pt>
    <dgm:pt modelId="{7D8DEABF-85FA-4F01-927A-871B28DC4E50}" type="pres">
      <dgm:prSet presAssocID="{6C900B46-F041-4AB8-816E-6A1E591E5C53}" presName="spaceRect" presStyleCnt="0"/>
      <dgm:spPr/>
    </dgm:pt>
    <dgm:pt modelId="{415C19BB-CFA1-4B82-BD6E-A424726FDF63}" type="pres">
      <dgm:prSet presAssocID="{6C900B46-F041-4AB8-816E-6A1E591E5C53}" presName="textRect" presStyleLbl="revTx" presStyleIdx="2" presStyleCnt="3" custLinFactNeighborX="2309" custLinFactNeighborY="-17391">
        <dgm:presLayoutVars>
          <dgm:chMax val="1"/>
          <dgm:chPref val="1"/>
        </dgm:presLayoutVars>
      </dgm:prSet>
      <dgm:spPr/>
      <dgm:t>
        <a:bodyPr/>
        <a:lstStyle/>
        <a:p>
          <a:endParaRPr lang="en-US"/>
        </a:p>
      </dgm:t>
    </dgm:pt>
  </dgm:ptLst>
  <dgm:cxnLst>
    <dgm:cxn modelId="{F2F518EB-08ED-478D-8145-FCA9D7AD4ED9}" srcId="{208B1587-4172-41F7-9C24-57DCA8739FF3}" destId="{565A6C9D-09FD-49AF-A295-FF55EB5B8B28}" srcOrd="1" destOrd="0" parTransId="{8B94A76B-21E6-418F-9BB8-E1463B45CC8D}" sibTransId="{9C0FCC09-E1F7-4F0A-B673-E6936899E79B}"/>
    <dgm:cxn modelId="{92D2E0E0-517B-40DE-8F34-244D24E7039C}" srcId="{208B1587-4172-41F7-9C24-57DCA8739FF3}" destId="{6C900B46-F041-4AB8-816E-6A1E591E5C53}" srcOrd="2" destOrd="0" parTransId="{AC607404-5964-4074-8053-C10F94EDBCD2}" sibTransId="{228216E2-9185-4AE1-9070-E305711FDAC2}"/>
    <dgm:cxn modelId="{31B3B3AD-700A-4B18-AC04-5B2850075FD1}" srcId="{208B1587-4172-41F7-9C24-57DCA8739FF3}" destId="{54327F74-18C5-443A-A873-0EA004A502CF}" srcOrd="0" destOrd="0" parTransId="{C9286025-CA32-4CAE-9BCC-5803E4FDEDF7}" sibTransId="{80FD8010-73E8-4E91-A8C6-44CCF7555A96}"/>
    <dgm:cxn modelId="{30E804A4-BD1E-4EF4-B4D6-E6ED21D40D16}" type="presOf" srcId="{208B1587-4172-41F7-9C24-57DCA8739FF3}" destId="{0C6FDE6F-73D3-425D-A329-5DD9764F47E4}" srcOrd="0" destOrd="0" presId="urn:microsoft.com/office/officeart/2018/5/layout/IconLeafLabelList"/>
    <dgm:cxn modelId="{4FA6ADD2-CFA1-4558-96EA-4C050B8E0880}" type="presOf" srcId="{565A6C9D-09FD-49AF-A295-FF55EB5B8B28}" destId="{DA9B8946-7B7A-4CC3-8110-30A80F4E5D4C}" srcOrd="0" destOrd="0" presId="urn:microsoft.com/office/officeart/2018/5/layout/IconLeafLabelList"/>
    <dgm:cxn modelId="{EA1EB34F-A9E4-4079-AA31-77334DA4DBE1}" type="presOf" srcId="{6C900B46-F041-4AB8-816E-6A1E591E5C53}" destId="{415C19BB-CFA1-4B82-BD6E-A424726FDF63}" srcOrd="0" destOrd="0" presId="urn:microsoft.com/office/officeart/2018/5/layout/IconLeafLabelList"/>
    <dgm:cxn modelId="{EB2F7240-5D74-4AF5-9898-2D34BE4ED16E}" type="presOf" srcId="{54327F74-18C5-443A-A873-0EA004A502CF}" destId="{A916D0C7-F6D6-445B-B5F4-D97CB254C79C}" srcOrd="0" destOrd="0" presId="urn:microsoft.com/office/officeart/2018/5/layout/IconLeafLabelList"/>
    <dgm:cxn modelId="{8F6C3882-3494-46E4-8D39-17169B17ACCD}" type="presParOf" srcId="{0C6FDE6F-73D3-425D-A329-5DD9764F47E4}" destId="{46E9B182-5577-4E92-AEDC-A348AC70E480}" srcOrd="0" destOrd="0" presId="urn:microsoft.com/office/officeart/2018/5/layout/IconLeafLabelList"/>
    <dgm:cxn modelId="{2515BB8C-B5B4-4CF7-B4F8-9632217A92E6}" type="presParOf" srcId="{46E9B182-5577-4E92-AEDC-A348AC70E480}" destId="{4259B147-B708-4AEC-8C60-FC10C363A958}" srcOrd="0" destOrd="0" presId="urn:microsoft.com/office/officeart/2018/5/layout/IconLeafLabelList"/>
    <dgm:cxn modelId="{01B1D4EA-35F7-4E48-8BFD-4C9CE853BC32}" type="presParOf" srcId="{46E9B182-5577-4E92-AEDC-A348AC70E480}" destId="{620D7DD5-8493-40E0-A5A1-7571844BAADF}" srcOrd="1" destOrd="0" presId="urn:microsoft.com/office/officeart/2018/5/layout/IconLeafLabelList"/>
    <dgm:cxn modelId="{E618F43B-9A6E-49EA-B5C3-3F9E1D4AAA8E}" type="presParOf" srcId="{46E9B182-5577-4E92-AEDC-A348AC70E480}" destId="{B82D1D57-ABB8-4E57-94A3-463F6B6E5D4E}" srcOrd="2" destOrd="0" presId="urn:microsoft.com/office/officeart/2018/5/layout/IconLeafLabelList"/>
    <dgm:cxn modelId="{8D5AEF94-B468-462F-BB92-D7D48091381B}" type="presParOf" srcId="{46E9B182-5577-4E92-AEDC-A348AC70E480}" destId="{A916D0C7-F6D6-445B-B5F4-D97CB254C79C}" srcOrd="3" destOrd="0" presId="urn:microsoft.com/office/officeart/2018/5/layout/IconLeafLabelList"/>
    <dgm:cxn modelId="{70AB7D30-E922-4566-9486-E9FE4C62A676}" type="presParOf" srcId="{0C6FDE6F-73D3-425D-A329-5DD9764F47E4}" destId="{DE4B6A33-EA80-480B-923A-B674AC03B8E6}" srcOrd="1" destOrd="0" presId="urn:microsoft.com/office/officeart/2018/5/layout/IconLeafLabelList"/>
    <dgm:cxn modelId="{8652DA4D-BFBE-45FF-98CE-B9B55AE487C9}" type="presParOf" srcId="{0C6FDE6F-73D3-425D-A329-5DD9764F47E4}" destId="{B8FBA35E-4034-4BFF-8BAD-B58D875B9657}" srcOrd="2" destOrd="0" presId="urn:microsoft.com/office/officeart/2018/5/layout/IconLeafLabelList"/>
    <dgm:cxn modelId="{A45D5DB8-3DF2-4076-B251-07FBFFDA8E8A}" type="presParOf" srcId="{B8FBA35E-4034-4BFF-8BAD-B58D875B9657}" destId="{CC9E4EB1-AF90-4D08-AA1F-FF18DFA77D4F}" srcOrd="0" destOrd="0" presId="urn:microsoft.com/office/officeart/2018/5/layout/IconLeafLabelList"/>
    <dgm:cxn modelId="{B3824C09-DE55-4456-8750-A66696F33BC2}" type="presParOf" srcId="{B8FBA35E-4034-4BFF-8BAD-B58D875B9657}" destId="{1ECF3FFD-C6A0-4B43-9434-2476BC81F077}" srcOrd="1" destOrd="0" presId="urn:microsoft.com/office/officeart/2018/5/layout/IconLeafLabelList"/>
    <dgm:cxn modelId="{A55FED5E-00E6-41EF-9EE0-36B3E5EC1D38}" type="presParOf" srcId="{B8FBA35E-4034-4BFF-8BAD-B58D875B9657}" destId="{0D1B0A21-7073-4DBF-8187-FEDA145E2A05}" srcOrd="2" destOrd="0" presId="urn:microsoft.com/office/officeart/2018/5/layout/IconLeafLabelList"/>
    <dgm:cxn modelId="{267A8F9E-7C8F-4C92-9F3E-693D01F6EE8A}" type="presParOf" srcId="{B8FBA35E-4034-4BFF-8BAD-B58D875B9657}" destId="{DA9B8946-7B7A-4CC3-8110-30A80F4E5D4C}" srcOrd="3" destOrd="0" presId="urn:microsoft.com/office/officeart/2018/5/layout/IconLeafLabelList"/>
    <dgm:cxn modelId="{996A031E-187B-4B2E-BD80-633BB8F1B9F4}" type="presParOf" srcId="{0C6FDE6F-73D3-425D-A329-5DD9764F47E4}" destId="{F5F14EDC-A912-4DCE-A245-16D6A4266EAA}" srcOrd="3" destOrd="0" presId="urn:microsoft.com/office/officeart/2018/5/layout/IconLeafLabelList"/>
    <dgm:cxn modelId="{222B86FC-400F-4CF6-BE91-E063D409500C}" type="presParOf" srcId="{0C6FDE6F-73D3-425D-A329-5DD9764F47E4}" destId="{5EBC4F35-226E-4C98-8010-D03CAE3D047B}" srcOrd="4" destOrd="0" presId="urn:microsoft.com/office/officeart/2018/5/layout/IconLeafLabelList"/>
    <dgm:cxn modelId="{EDE7B84B-0055-4A5D-AFDD-D62BAFBF39FB}" type="presParOf" srcId="{5EBC4F35-226E-4C98-8010-D03CAE3D047B}" destId="{098EE540-6BFB-41FD-AA1F-F6C956B3567F}" srcOrd="0" destOrd="0" presId="urn:microsoft.com/office/officeart/2018/5/layout/IconLeafLabelList"/>
    <dgm:cxn modelId="{4A7BD91F-7FCA-46BD-88AD-D42A844A3428}" type="presParOf" srcId="{5EBC4F35-226E-4C98-8010-D03CAE3D047B}" destId="{E9714E12-D637-421D-A4D9-229AF2C93402}" srcOrd="1" destOrd="0" presId="urn:microsoft.com/office/officeart/2018/5/layout/IconLeafLabelList"/>
    <dgm:cxn modelId="{F4D33266-1C8C-4456-BA36-56DC892545DB}" type="presParOf" srcId="{5EBC4F35-226E-4C98-8010-D03CAE3D047B}" destId="{7D8DEABF-85FA-4F01-927A-871B28DC4E50}" srcOrd="2" destOrd="0" presId="urn:microsoft.com/office/officeart/2018/5/layout/IconLeafLabelList"/>
    <dgm:cxn modelId="{88DE23B0-7E05-4ACD-A967-05F4D983DEA0}" type="presParOf" srcId="{5EBC4F35-226E-4C98-8010-D03CAE3D047B}" destId="{415C19BB-CFA1-4B82-BD6E-A424726FDF6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2C988-BC06-4AD8-AACF-224DEBD4F91E}" type="doc">
      <dgm:prSet loTypeId="urn:microsoft.com/office/officeart/2018/2/layout/IconVerticalSolidList" loCatId="icon" qsTypeId="urn:microsoft.com/office/officeart/2005/8/quickstyle/simple3" qsCatId="simple" csTypeId="urn:microsoft.com/office/officeart/2005/8/colors/accent1_4" csCatId="accent1" phldr="1"/>
      <dgm:spPr/>
      <dgm:t>
        <a:bodyPr/>
        <a:lstStyle/>
        <a:p>
          <a:endParaRPr lang="en-PK"/>
        </a:p>
      </dgm:t>
    </dgm:pt>
    <dgm:pt modelId="{F4FF529D-0160-4DD3-AB13-311ACE6FAE4F}">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Fruit</a:t>
          </a:r>
          <a:r>
            <a:rPr lang="en-US" sz="18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gm:t>
    </dgm:pt>
    <dgm:pt modelId="{BB131356-0D30-4189-AF2F-CF94953316BC}" type="parTrans" cxnId="{7C1738A5-F003-4915-9126-715F33507F6A}">
      <dgm:prSet/>
      <dgm:spPr/>
      <dgm:t>
        <a:bodyPr/>
        <a:lstStyle/>
        <a:p>
          <a:endParaRPr lang="en-PK"/>
        </a:p>
      </dgm:t>
    </dgm:pt>
    <dgm:pt modelId="{1823A052-25F0-443C-94BB-783927823C55}" type="sibTrans" cxnId="{7C1738A5-F003-4915-9126-715F33507F6A}">
      <dgm:prSet/>
      <dgm:spPr/>
      <dgm:t>
        <a:bodyPr/>
        <a:lstStyle/>
        <a:p>
          <a:endParaRPr lang="en-PK"/>
        </a:p>
      </dgm:t>
    </dgm:pt>
    <dgm:pt modelId="{08785AC7-E16F-4381-BE09-66FEEA82DBD8}" type="pres">
      <dgm:prSet presAssocID="{01E2C988-BC06-4AD8-AACF-224DEBD4F91E}" presName="root" presStyleCnt="0">
        <dgm:presLayoutVars>
          <dgm:dir/>
          <dgm:resizeHandles val="exact"/>
        </dgm:presLayoutVars>
      </dgm:prSet>
      <dgm:spPr/>
      <dgm:t>
        <a:bodyPr/>
        <a:lstStyle/>
        <a:p>
          <a:endParaRPr lang="en-US"/>
        </a:p>
      </dgm:t>
    </dgm:pt>
    <dgm:pt modelId="{69D07CAD-1475-4281-B2B1-75869F91DDBD}" type="pres">
      <dgm:prSet presAssocID="{F4FF529D-0160-4DD3-AB13-311ACE6FAE4F}" presName="compNode" presStyleCnt="0"/>
      <dgm:spPr/>
    </dgm:pt>
    <dgm:pt modelId="{5A298CD1-A1C3-4E0B-89BE-E9806E3E3060}" type="pres">
      <dgm:prSet presAssocID="{F4FF529D-0160-4DD3-AB13-311ACE6FAE4F}" presName="bgRect" presStyleLbl="bgShp" presStyleIdx="0" presStyleCnt="1" custScaleY="145643" custLinFactNeighborX="1178" custLinFactNeighborY="738"/>
      <dgm:spPr>
        <a:solidFill>
          <a:srgbClr val="7AB850"/>
        </a:solidFill>
      </dgm:spPr>
    </dgm:pt>
    <dgm:pt modelId="{F03BE069-B114-4C47-8C51-40B623E5AF0A}" type="pres">
      <dgm:prSet presAssocID="{F4FF529D-0160-4DD3-AB13-311ACE6FAE4F}" presName="iconRect" presStyleLbl="node1" presStyleIdx="0" presStyleCnt="1" custScaleX="171466" custScaleY="187568"/>
      <dgm:spPr>
        <a:blipFill>
          <a:blip xmlns:r="http://schemas.openxmlformats.org/officeDocument/2006/relationships" r:embed="rId1"/>
          <a:srcRect/>
          <a:stretch>
            <a:fillRect l="-28000" r="-28000"/>
          </a:stretch>
        </a:blipFill>
      </dgm:spPr>
      <dgm:extLst>
        <a:ext uri="{E40237B7-FDA0-4F09-8148-C483321AD2D9}">
          <dgm14:cNvPr xmlns:dgm14="http://schemas.microsoft.com/office/drawing/2010/diagram" id="0" name="" descr="Box of fruits and vegetables"/>
        </a:ext>
      </dgm:extLst>
    </dgm:pt>
    <dgm:pt modelId="{8BFF5163-9FE8-4586-ACEE-BE592C481F9D}" type="pres">
      <dgm:prSet presAssocID="{F4FF529D-0160-4DD3-AB13-311ACE6FAE4F}" presName="spaceRect" presStyleCnt="0"/>
      <dgm:spPr/>
    </dgm:pt>
    <dgm:pt modelId="{DE0CC7B9-4554-45F3-AA95-0502EA0C315B}" type="pres">
      <dgm:prSet presAssocID="{F4FF529D-0160-4DD3-AB13-311ACE6FAE4F}" presName="parTx" presStyleLbl="revTx" presStyleIdx="0" presStyleCnt="1" custScaleX="99988" custScaleY="116135">
        <dgm:presLayoutVars>
          <dgm:chMax val="0"/>
          <dgm:chPref val="0"/>
        </dgm:presLayoutVars>
      </dgm:prSet>
      <dgm:spPr/>
      <dgm:t>
        <a:bodyPr/>
        <a:lstStyle/>
        <a:p>
          <a:endParaRPr lang="en-US"/>
        </a:p>
      </dgm:t>
    </dgm:pt>
  </dgm:ptLst>
  <dgm:cxnLst>
    <dgm:cxn modelId="{B06D3FA9-87A0-4F15-8345-B96727D860E2}" type="presOf" srcId="{F4FF529D-0160-4DD3-AB13-311ACE6FAE4F}" destId="{DE0CC7B9-4554-45F3-AA95-0502EA0C315B}" srcOrd="0" destOrd="0" presId="urn:microsoft.com/office/officeart/2018/2/layout/IconVerticalSolidList"/>
    <dgm:cxn modelId="{3E6DC0E0-8AF5-461B-A572-311205723E3A}" type="presOf" srcId="{01E2C988-BC06-4AD8-AACF-224DEBD4F91E}" destId="{08785AC7-E16F-4381-BE09-66FEEA82DBD8}" srcOrd="0" destOrd="0" presId="urn:microsoft.com/office/officeart/2018/2/layout/IconVerticalSolidList"/>
    <dgm:cxn modelId="{7C1738A5-F003-4915-9126-715F33507F6A}" srcId="{01E2C988-BC06-4AD8-AACF-224DEBD4F91E}" destId="{F4FF529D-0160-4DD3-AB13-311ACE6FAE4F}" srcOrd="0" destOrd="0" parTransId="{BB131356-0D30-4189-AF2F-CF94953316BC}" sibTransId="{1823A052-25F0-443C-94BB-783927823C55}"/>
    <dgm:cxn modelId="{29A7F094-798E-44E3-AE26-F15201148736}" type="presParOf" srcId="{08785AC7-E16F-4381-BE09-66FEEA82DBD8}" destId="{69D07CAD-1475-4281-B2B1-75869F91DDBD}" srcOrd="0" destOrd="0" presId="urn:microsoft.com/office/officeart/2018/2/layout/IconVerticalSolidList"/>
    <dgm:cxn modelId="{3421E817-CB48-494B-BE21-A645A247D75D}" type="presParOf" srcId="{69D07CAD-1475-4281-B2B1-75869F91DDBD}" destId="{5A298CD1-A1C3-4E0B-89BE-E9806E3E3060}" srcOrd="0" destOrd="0" presId="urn:microsoft.com/office/officeart/2018/2/layout/IconVerticalSolidList"/>
    <dgm:cxn modelId="{90A80D01-A3C6-4097-82D0-6DD41578583D}" type="presParOf" srcId="{69D07CAD-1475-4281-B2B1-75869F91DDBD}" destId="{F03BE069-B114-4C47-8C51-40B623E5AF0A}" srcOrd="1" destOrd="0" presId="urn:microsoft.com/office/officeart/2018/2/layout/IconVerticalSolidList"/>
    <dgm:cxn modelId="{C74E3ECB-F834-4BE2-A0FE-19017D05A0FA}" type="presParOf" srcId="{69D07CAD-1475-4281-B2B1-75869F91DDBD}" destId="{8BFF5163-9FE8-4586-ACEE-BE592C481F9D}" srcOrd="2" destOrd="0" presId="urn:microsoft.com/office/officeart/2018/2/layout/IconVerticalSolidList"/>
    <dgm:cxn modelId="{F5A8B9D6-A9A4-4397-8910-8644A9F01647}" type="presParOf" srcId="{69D07CAD-1475-4281-B2B1-75869F91DDBD}" destId="{DE0CC7B9-4554-45F3-AA95-0502EA0C31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86EBA8-4218-4A67-AABE-A8B1FB60EF0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D176689-F402-4502-B79C-AC85A62283ED}">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a:r>
            <a:rPr lang="en-US" sz="3200" dirty="0" smtClean="0">
              <a:latin typeface="Times New Roman" panose="02020603050405020304" pitchFamily="18" charset="0"/>
              <a:cs typeface="Times New Roman" panose="02020603050405020304" pitchFamily="18" charset="0"/>
            </a:rPr>
            <a:t>Components</a:t>
          </a:r>
          <a:endParaRPr lang="en-US" sz="3200" dirty="0">
            <a:latin typeface="Times New Roman" panose="02020603050405020304" pitchFamily="18" charset="0"/>
            <a:cs typeface="Times New Roman" panose="02020603050405020304" pitchFamily="18" charset="0"/>
          </a:endParaRPr>
        </a:p>
      </dgm:t>
    </dgm:pt>
    <dgm:pt modelId="{3DDEDBA8-A9E6-48DD-A8A9-FB087009CDDA}" type="parTrans" cxnId="{806BF7BB-95E5-47E5-8BF1-E3D1D872A86D}">
      <dgm:prSet/>
      <dgm:spPr/>
      <dgm:t>
        <a:bodyPr/>
        <a:lstStyle/>
        <a:p>
          <a:endParaRPr lang="en-US"/>
        </a:p>
      </dgm:t>
    </dgm:pt>
    <dgm:pt modelId="{01C48286-1783-444C-B011-B7D7FA3D1511}" type="sibTrans" cxnId="{806BF7BB-95E5-47E5-8BF1-E3D1D872A86D}">
      <dgm:prSet/>
      <dgm:spPr/>
      <dgm:t>
        <a:bodyPr/>
        <a:lstStyle/>
        <a:p>
          <a:endParaRPr lang="en-US"/>
        </a:p>
      </dgm:t>
    </dgm:pt>
    <dgm:pt modelId="{71875D21-5C5C-46E4-AB04-937DB22C971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Mobile Application</a:t>
          </a:r>
          <a:endParaRPr lang="en-US" sz="2000" dirty="0">
            <a:latin typeface="Times New Roman" panose="02020603050405020304" pitchFamily="18" charset="0"/>
            <a:cs typeface="Times New Roman" panose="02020603050405020304" pitchFamily="18" charset="0"/>
          </a:endParaRPr>
        </a:p>
      </dgm:t>
    </dgm:pt>
    <dgm:pt modelId="{DEFE7D07-142D-4D48-B4D5-2CCD0F9DA147}" type="parTrans" cxnId="{AB42A81A-47E2-474B-8691-5C38045BE1BD}">
      <dgm:prSet/>
      <dgm:spPr/>
      <dgm:t>
        <a:bodyPr/>
        <a:lstStyle/>
        <a:p>
          <a:endParaRPr lang="en-US"/>
        </a:p>
      </dgm:t>
    </dgm:pt>
    <dgm:pt modelId="{AAB8A811-7EAF-454F-B96E-394F3D695D8A}" type="sibTrans" cxnId="{AB42A81A-47E2-474B-8691-5C38045BE1BD}">
      <dgm:prSet/>
      <dgm:spPr/>
      <dgm:t>
        <a:bodyPr/>
        <a:lstStyle/>
        <a:p>
          <a:endParaRPr lang="en-US"/>
        </a:p>
      </dgm:t>
    </dgm:pt>
    <dgm:pt modelId="{F39300CB-B8CD-4502-87FF-7678495FEE07}">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Camera Integration</a:t>
          </a:r>
          <a:endParaRPr lang="en-US" sz="2000" dirty="0">
            <a:latin typeface="Times New Roman" panose="02020603050405020304" pitchFamily="18" charset="0"/>
            <a:cs typeface="Times New Roman" panose="02020603050405020304" pitchFamily="18" charset="0"/>
          </a:endParaRPr>
        </a:p>
      </dgm:t>
    </dgm:pt>
    <dgm:pt modelId="{8177F15E-836C-4098-AF71-B3CBE34FBCF1}" type="parTrans" cxnId="{7303AA95-C211-4C2A-A914-C14D0CDD2383}">
      <dgm:prSet/>
      <dgm:spPr/>
      <dgm:t>
        <a:bodyPr/>
        <a:lstStyle/>
        <a:p>
          <a:endParaRPr lang="en-US"/>
        </a:p>
      </dgm:t>
    </dgm:pt>
    <dgm:pt modelId="{C46036F2-1B78-466F-8907-5B3E2F84DA6C}" type="sibTrans" cxnId="{7303AA95-C211-4C2A-A914-C14D0CDD2383}">
      <dgm:prSet/>
      <dgm:spPr/>
      <dgm:t>
        <a:bodyPr/>
        <a:lstStyle/>
        <a:p>
          <a:endParaRPr lang="en-US"/>
        </a:p>
      </dgm:t>
    </dgm:pt>
    <dgm:pt modelId="{FAF43772-0ABD-4439-A344-7D91347F5E20}">
      <dgm:prSet phldrT="[Text]" custT="1">
        <dgm:style>
          <a:lnRef idx="3">
            <a:schemeClr val="lt1"/>
          </a:lnRef>
          <a:fillRef idx="1">
            <a:schemeClr val="accent6"/>
          </a:fillRef>
          <a:effectRef idx="1">
            <a:schemeClr val="accent6"/>
          </a:effectRef>
          <a:fontRef idx="minor">
            <a:schemeClr val="lt1"/>
          </a:fontRef>
        </dgm:style>
      </dgm:prSet>
      <dgm:spPr/>
      <dgm:t>
        <a:bodyPr/>
        <a:lstStyle/>
        <a:p>
          <a:pPr algn="ctr"/>
          <a:r>
            <a:rPr lang="en-US" sz="3200" dirty="0" smtClean="0">
              <a:latin typeface="Times New Roman" panose="02020603050405020304" pitchFamily="18" charset="0"/>
              <a:cs typeface="Times New Roman" panose="02020603050405020304" pitchFamily="18" charset="0"/>
            </a:rPr>
            <a:t>Key Steps</a:t>
          </a:r>
          <a:endParaRPr lang="en-US" sz="3200" dirty="0">
            <a:latin typeface="Times New Roman" panose="02020603050405020304" pitchFamily="18" charset="0"/>
            <a:cs typeface="Times New Roman" panose="02020603050405020304" pitchFamily="18" charset="0"/>
          </a:endParaRPr>
        </a:p>
      </dgm:t>
    </dgm:pt>
    <dgm:pt modelId="{6139168C-F049-4C56-B794-0747EC323017}" type="parTrans" cxnId="{F5E81898-1703-48E9-A43C-685524618B5F}">
      <dgm:prSet/>
      <dgm:spPr/>
      <dgm:t>
        <a:bodyPr/>
        <a:lstStyle/>
        <a:p>
          <a:endParaRPr lang="en-US"/>
        </a:p>
      </dgm:t>
    </dgm:pt>
    <dgm:pt modelId="{90F0F326-240A-4441-96F1-7ABE2732C055}" type="sibTrans" cxnId="{F5E81898-1703-48E9-A43C-685524618B5F}">
      <dgm:prSet/>
      <dgm:spPr/>
      <dgm:t>
        <a:bodyPr/>
        <a:lstStyle/>
        <a:p>
          <a:endParaRPr lang="en-US"/>
        </a:p>
      </dgm:t>
    </dgm:pt>
    <dgm:pt modelId="{871A6E41-58D1-45D2-AA5B-7E7183F286F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Image Capture and Analysis</a:t>
          </a:r>
          <a:endParaRPr lang="en-US" sz="2000" dirty="0">
            <a:latin typeface="Times New Roman" panose="02020603050405020304" pitchFamily="18" charset="0"/>
            <a:cs typeface="Times New Roman" panose="02020603050405020304" pitchFamily="18" charset="0"/>
          </a:endParaRPr>
        </a:p>
      </dgm:t>
    </dgm:pt>
    <dgm:pt modelId="{77950DF6-1BD2-4673-8BE7-FA954002369E}" type="parTrans" cxnId="{8A7B4EC0-B3C3-44F7-BA11-4BD23EDE35B1}">
      <dgm:prSet/>
      <dgm:spPr/>
      <dgm:t>
        <a:bodyPr/>
        <a:lstStyle/>
        <a:p>
          <a:endParaRPr lang="en-US"/>
        </a:p>
      </dgm:t>
    </dgm:pt>
    <dgm:pt modelId="{C771BDA5-673C-440F-83D4-DFCA556A3EF2}" type="sibTrans" cxnId="{8A7B4EC0-B3C3-44F7-BA11-4BD23EDE35B1}">
      <dgm:prSet/>
      <dgm:spPr/>
      <dgm:t>
        <a:bodyPr/>
        <a:lstStyle/>
        <a:p>
          <a:endParaRPr lang="en-US"/>
        </a:p>
      </dgm:t>
    </dgm:pt>
    <dgm:pt modelId="{04EEEE3D-413B-4E1A-961B-0CF48D1A55D9}">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Government Price Integration</a:t>
          </a:r>
          <a:endParaRPr lang="en-US" sz="2000" dirty="0">
            <a:latin typeface="Times New Roman" panose="02020603050405020304" pitchFamily="18" charset="0"/>
            <a:cs typeface="Times New Roman" panose="02020603050405020304" pitchFamily="18" charset="0"/>
          </a:endParaRPr>
        </a:p>
      </dgm:t>
    </dgm:pt>
    <dgm:pt modelId="{74146C3B-F84B-4E9E-BB83-1752D54054C8}" type="parTrans" cxnId="{0A997C74-2BE1-4394-80E6-2E41DDD9CDA6}">
      <dgm:prSet/>
      <dgm:spPr/>
      <dgm:t>
        <a:bodyPr/>
        <a:lstStyle/>
        <a:p>
          <a:endParaRPr lang="en-US"/>
        </a:p>
      </dgm:t>
    </dgm:pt>
    <dgm:pt modelId="{5A2DA1AD-398B-4691-919F-7A5122344A9F}" type="sibTrans" cxnId="{0A997C74-2BE1-4394-80E6-2E41DDD9CDA6}">
      <dgm:prSet/>
      <dgm:spPr/>
      <dgm:t>
        <a:bodyPr/>
        <a:lstStyle/>
        <a:p>
          <a:endParaRPr lang="en-US"/>
        </a:p>
      </dgm:t>
    </dgm:pt>
    <dgm:pt modelId="{DCEED2E9-84BE-4B53-ABCC-BD2B82E38F66}">
      <dgm:prSet phldrT="[Text]" custT="1">
        <dgm:style>
          <a:lnRef idx="3">
            <a:schemeClr val="lt1"/>
          </a:lnRef>
          <a:fillRef idx="1">
            <a:schemeClr val="accent6"/>
          </a:fillRef>
          <a:effectRef idx="1">
            <a:schemeClr val="accent6"/>
          </a:effectRef>
          <a:fontRef idx="minor">
            <a:schemeClr val="lt1"/>
          </a:fontRef>
        </dgm:style>
      </dgm:prSet>
      <dgm:spPr/>
      <dgm:t>
        <a:bodyPr/>
        <a:lstStyle/>
        <a:p>
          <a:pPr algn="ctr"/>
          <a:r>
            <a:rPr lang="en-US" sz="3200" dirty="0" smtClean="0">
              <a:latin typeface="Times New Roman" panose="02020603050405020304" pitchFamily="18" charset="0"/>
              <a:cs typeface="Times New Roman" panose="02020603050405020304" pitchFamily="18" charset="0"/>
            </a:rPr>
            <a:t>Outcome</a:t>
          </a:r>
          <a:endParaRPr lang="en-US" sz="3200" dirty="0">
            <a:latin typeface="Times New Roman" panose="02020603050405020304" pitchFamily="18" charset="0"/>
            <a:cs typeface="Times New Roman" panose="02020603050405020304" pitchFamily="18" charset="0"/>
          </a:endParaRPr>
        </a:p>
      </dgm:t>
    </dgm:pt>
    <dgm:pt modelId="{B35937B4-0FC0-4BFB-84E4-A487E07BB546}" type="parTrans" cxnId="{B4771C62-1F80-4E28-A483-55550D120C41}">
      <dgm:prSet/>
      <dgm:spPr/>
      <dgm:t>
        <a:bodyPr/>
        <a:lstStyle/>
        <a:p>
          <a:endParaRPr lang="en-US"/>
        </a:p>
      </dgm:t>
    </dgm:pt>
    <dgm:pt modelId="{A95892D9-C7D2-4915-9C12-D7E0B5464698}" type="sibTrans" cxnId="{B4771C62-1F80-4E28-A483-55550D120C41}">
      <dgm:prSet/>
      <dgm:spPr/>
      <dgm:t>
        <a:bodyPr/>
        <a:lstStyle/>
        <a:p>
          <a:endParaRPr lang="en-US"/>
        </a:p>
      </dgm:t>
    </dgm:pt>
    <dgm:pt modelId="{42711C90-EBA0-44B3-960A-6EC7154A9C96}">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Real Time Freshness Assessment</a:t>
          </a:r>
          <a:endParaRPr lang="en-US" sz="2000" dirty="0">
            <a:latin typeface="Times New Roman" panose="02020603050405020304" pitchFamily="18" charset="0"/>
            <a:cs typeface="Times New Roman" panose="02020603050405020304" pitchFamily="18" charset="0"/>
          </a:endParaRPr>
        </a:p>
      </dgm:t>
    </dgm:pt>
    <dgm:pt modelId="{C7524521-B3BD-4940-8005-FC1148C00010}" type="parTrans" cxnId="{0AFD723B-11CE-41CA-AE14-82FC859B30A0}">
      <dgm:prSet/>
      <dgm:spPr/>
      <dgm:t>
        <a:bodyPr/>
        <a:lstStyle/>
        <a:p>
          <a:endParaRPr lang="en-US"/>
        </a:p>
      </dgm:t>
    </dgm:pt>
    <dgm:pt modelId="{A09007BB-1BCC-4F1A-BDD8-AE12AE81990D}" type="sibTrans" cxnId="{0AFD723B-11CE-41CA-AE14-82FC859B30A0}">
      <dgm:prSet/>
      <dgm:spPr/>
      <dgm:t>
        <a:bodyPr/>
        <a:lstStyle/>
        <a:p>
          <a:endParaRPr lang="en-US"/>
        </a:p>
      </dgm:t>
    </dgm:pt>
    <dgm:pt modelId="{66AFE152-2C7B-40F7-AD23-33AE3EB41B57}">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Nearby Cart Location</a:t>
          </a:r>
          <a:endParaRPr lang="en-US" sz="2000" dirty="0">
            <a:latin typeface="Times New Roman" panose="02020603050405020304" pitchFamily="18" charset="0"/>
            <a:cs typeface="Times New Roman" panose="02020603050405020304" pitchFamily="18" charset="0"/>
          </a:endParaRPr>
        </a:p>
      </dgm:t>
    </dgm:pt>
    <dgm:pt modelId="{53408B09-4279-430C-9241-BEB9663E669D}" type="parTrans" cxnId="{73D7C5CC-AD21-4E65-942B-3D1AC637FE80}">
      <dgm:prSet/>
      <dgm:spPr/>
      <dgm:t>
        <a:bodyPr/>
        <a:lstStyle/>
        <a:p>
          <a:endParaRPr lang="en-US"/>
        </a:p>
      </dgm:t>
    </dgm:pt>
    <dgm:pt modelId="{033A1460-6DC6-4395-A9DA-D11DC9D3C6EB}" type="sibTrans" cxnId="{73D7C5CC-AD21-4E65-942B-3D1AC637FE80}">
      <dgm:prSet/>
      <dgm:spPr/>
      <dgm:t>
        <a:bodyPr/>
        <a:lstStyle/>
        <a:p>
          <a:endParaRPr lang="en-US"/>
        </a:p>
      </dgm:t>
    </dgm:pt>
    <dgm:pt modelId="{74D861C1-EF26-41CD-AA5F-69B0F0C5AF35}">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Cloud Based Backend</a:t>
          </a:r>
          <a:endParaRPr lang="en-US" sz="2000" dirty="0">
            <a:latin typeface="Times New Roman" panose="02020603050405020304" pitchFamily="18" charset="0"/>
            <a:cs typeface="Times New Roman" panose="02020603050405020304" pitchFamily="18" charset="0"/>
          </a:endParaRPr>
        </a:p>
      </dgm:t>
    </dgm:pt>
    <dgm:pt modelId="{489F47A4-0AA6-4F97-A488-3DD83B664734}" type="parTrans" cxnId="{97D8A034-650A-41BD-8D74-DD3CA955AD24}">
      <dgm:prSet/>
      <dgm:spPr/>
      <dgm:t>
        <a:bodyPr/>
        <a:lstStyle/>
        <a:p>
          <a:endParaRPr lang="en-US"/>
        </a:p>
      </dgm:t>
    </dgm:pt>
    <dgm:pt modelId="{E1F4F4F9-148E-4A2A-9CCF-C10A3D05554C}" type="sibTrans" cxnId="{97D8A034-650A-41BD-8D74-DD3CA955AD24}">
      <dgm:prSet/>
      <dgm:spPr/>
      <dgm:t>
        <a:bodyPr/>
        <a:lstStyle/>
        <a:p>
          <a:endParaRPr lang="en-US"/>
        </a:p>
      </dgm:t>
    </dgm:pt>
    <dgm:pt modelId="{4CCC24EF-905D-4220-9847-AA7404A1C19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Dataset</a:t>
          </a:r>
          <a:endParaRPr lang="en-US" sz="2000" dirty="0">
            <a:latin typeface="Times New Roman" panose="02020603050405020304" pitchFamily="18" charset="0"/>
            <a:cs typeface="Times New Roman" panose="02020603050405020304" pitchFamily="18" charset="0"/>
          </a:endParaRPr>
        </a:p>
      </dgm:t>
    </dgm:pt>
    <dgm:pt modelId="{B2374EC6-E1CE-4A6B-933E-E284975CC658}" type="parTrans" cxnId="{8FA1754A-E144-4319-95A4-0155A1F6094C}">
      <dgm:prSet/>
      <dgm:spPr/>
      <dgm:t>
        <a:bodyPr/>
        <a:lstStyle/>
        <a:p>
          <a:endParaRPr lang="en-US"/>
        </a:p>
      </dgm:t>
    </dgm:pt>
    <dgm:pt modelId="{F6143CA4-6C66-4AEE-8E84-5613B20009AF}" type="sibTrans" cxnId="{8FA1754A-E144-4319-95A4-0155A1F6094C}">
      <dgm:prSet/>
      <dgm:spPr/>
      <dgm:t>
        <a:bodyPr/>
        <a:lstStyle/>
        <a:p>
          <a:endParaRPr lang="en-US"/>
        </a:p>
      </dgm:t>
    </dgm:pt>
    <dgm:pt modelId="{07B88528-B736-47CE-A06F-C8563370DBE9}">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GPS based Cart</a:t>
          </a:r>
          <a:endParaRPr lang="en-US" sz="2000" dirty="0">
            <a:latin typeface="Times New Roman" panose="02020603050405020304" pitchFamily="18" charset="0"/>
            <a:cs typeface="Times New Roman" panose="02020603050405020304" pitchFamily="18" charset="0"/>
          </a:endParaRPr>
        </a:p>
      </dgm:t>
    </dgm:pt>
    <dgm:pt modelId="{4068B359-497A-4925-A804-146BC41600A7}" type="parTrans" cxnId="{1CCEC41F-559B-4749-B6CB-3ADC29ED5C66}">
      <dgm:prSet/>
      <dgm:spPr/>
      <dgm:t>
        <a:bodyPr/>
        <a:lstStyle/>
        <a:p>
          <a:endParaRPr lang="en-US"/>
        </a:p>
      </dgm:t>
    </dgm:pt>
    <dgm:pt modelId="{A6C69E3C-9590-4109-AA62-AB23F0E27BAA}" type="sibTrans" cxnId="{1CCEC41F-559B-4749-B6CB-3ADC29ED5C66}">
      <dgm:prSet/>
      <dgm:spPr/>
      <dgm:t>
        <a:bodyPr/>
        <a:lstStyle/>
        <a:p>
          <a:endParaRPr lang="en-US"/>
        </a:p>
      </dgm:t>
    </dgm:pt>
    <dgm:pt modelId="{BCC3FA13-0B95-43EA-88E9-E732287EB5FD}">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Government Price Validation</a:t>
          </a:r>
          <a:endParaRPr lang="en-US" sz="2000" dirty="0">
            <a:latin typeface="Times New Roman" panose="02020603050405020304" pitchFamily="18" charset="0"/>
            <a:cs typeface="Times New Roman" panose="02020603050405020304" pitchFamily="18" charset="0"/>
          </a:endParaRPr>
        </a:p>
      </dgm:t>
    </dgm:pt>
    <dgm:pt modelId="{A649C004-CE2E-44C7-8384-AF8E5E663858}" type="parTrans" cxnId="{6B3BE5DB-3B86-469A-AA4A-221AFF313BEA}">
      <dgm:prSet/>
      <dgm:spPr/>
      <dgm:t>
        <a:bodyPr/>
        <a:lstStyle/>
        <a:p>
          <a:endParaRPr lang="en-US"/>
        </a:p>
      </dgm:t>
    </dgm:pt>
    <dgm:pt modelId="{3CA315DF-8757-49D3-8CFA-56324E6A1662}" type="sibTrans" cxnId="{6B3BE5DB-3B86-469A-AA4A-221AFF313BEA}">
      <dgm:prSet/>
      <dgm:spPr/>
      <dgm:t>
        <a:bodyPr/>
        <a:lstStyle/>
        <a:p>
          <a:endParaRPr lang="en-US"/>
        </a:p>
      </dgm:t>
    </dgm:pt>
    <dgm:pt modelId="{32100817-C945-4676-925C-94B1D05C074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2000" dirty="0" smtClean="0">
              <a:latin typeface="Times New Roman" panose="02020603050405020304" pitchFamily="18" charset="0"/>
              <a:cs typeface="Times New Roman" panose="02020603050405020304" pitchFamily="18" charset="0"/>
            </a:rPr>
            <a:t>CNN Models</a:t>
          </a:r>
          <a:endParaRPr lang="en-US" sz="2000" dirty="0">
            <a:latin typeface="Times New Roman" panose="02020603050405020304" pitchFamily="18" charset="0"/>
            <a:cs typeface="Times New Roman" panose="02020603050405020304" pitchFamily="18" charset="0"/>
          </a:endParaRPr>
        </a:p>
      </dgm:t>
    </dgm:pt>
    <dgm:pt modelId="{CE1D2F2E-C969-40F7-B77A-22EA3CDE21C1}" type="parTrans" cxnId="{F1A0AB14-B9ED-4D99-8F60-F5CBD90F74B5}">
      <dgm:prSet/>
      <dgm:spPr/>
      <dgm:t>
        <a:bodyPr/>
        <a:lstStyle/>
        <a:p>
          <a:endParaRPr lang="en-US"/>
        </a:p>
      </dgm:t>
    </dgm:pt>
    <dgm:pt modelId="{371BEABA-9A5A-4D1F-AF77-46C04B345B39}" type="sibTrans" cxnId="{F1A0AB14-B9ED-4D99-8F60-F5CBD90F74B5}">
      <dgm:prSet/>
      <dgm:spPr/>
      <dgm:t>
        <a:bodyPr/>
        <a:lstStyle/>
        <a:p>
          <a:endParaRPr lang="en-US"/>
        </a:p>
      </dgm:t>
    </dgm:pt>
    <dgm:pt modelId="{9381DF08-0EBB-4FFD-81FB-F03F375C903C}" type="pres">
      <dgm:prSet presAssocID="{4786EBA8-4218-4A67-AABE-A8B1FB60EF04}" presName="Name0" presStyleCnt="0">
        <dgm:presLayoutVars>
          <dgm:dir/>
          <dgm:animLvl val="lvl"/>
          <dgm:resizeHandles val="exact"/>
        </dgm:presLayoutVars>
      </dgm:prSet>
      <dgm:spPr/>
      <dgm:t>
        <a:bodyPr/>
        <a:lstStyle/>
        <a:p>
          <a:endParaRPr lang="en-US"/>
        </a:p>
      </dgm:t>
    </dgm:pt>
    <dgm:pt modelId="{C85330AA-E249-4786-A373-A6E4C43A0555}" type="pres">
      <dgm:prSet presAssocID="{2D176689-F402-4502-B79C-AC85A62283ED}" presName="composite" presStyleCnt="0"/>
      <dgm:spPr/>
    </dgm:pt>
    <dgm:pt modelId="{A75A47EC-0122-467D-B576-49F04A3838AD}" type="pres">
      <dgm:prSet presAssocID="{2D176689-F402-4502-B79C-AC85A62283ED}" presName="parTx" presStyleLbl="alignNode1" presStyleIdx="0" presStyleCnt="3">
        <dgm:presLayoutVars>
          <dgm:chMax val="0"/>
          <dgm:chPref val="0"/>
          <dgm:bulletEnabled val="1"/>
        </dgm:presLayoutVars>
      </dgm:prSet>
      <dgm:spPr/>
      <dgm:t>
        <a:bodyPr/>
        <a:lstStyle/>
        <a:p>
          <a:endParaRPr lang="en-US"/>
        </a:p>
      </dgm:t>
    </dgm:pt>
    <dgm:pt modelId="{58A0566F-38C2-468E-B4CD-B3C7A6E3290A}" type="pres">
      <dgm:prSet presAssocID="{2D176689-F402-4502-B79C-AC85A62283ED}" presName="desTx" presStyleLbl="alignAccFollowNode1" presStyleIdx="0" presStyleCnt="3" custLinFactNeighborX="-103" custLinFactNeighborY="34040">
        <dgm:presLayoutVars>
          <dgm:bulletEnabled val="1"/>
        </dgm:presLayoutVars>
      </dgm:prSet>
      <dgm:spPr/>
      <dgm:t>
        <a:bodyPr/>
        <a:lstStyle/>
        <a:p>
          <a:endParaRPr lang="en-US"/>
        </a:p>
      </dgm:t>
    </dgm:pt>
    <dgm:pt modelId="{87405718-11D5-4467-BDA3-1D9B9D2DF05C}" type="pres">
      <dgm:prSet presAssocID="{01C48286-1783-444C-B011-B7D7FA3D1511}" presName="space" presStyleCnt="0"/>
      <dgm:spPr/>
    </dgm:pt>
    <dgm:pt modelId="{F8FCEEAA-9AE5-473F-9798-368D8DF715DA}" type="pres">
      <dgm:prSet presAssocID="{FAF43772-0ABD-4439-A344-7D91347F5E20}" presName="composite" presStyleCnt="0"/>
      <dgm:spPr/>
    </dgm:pt>
    <dgm:pt modelId="{9BB3A5B4-3563-48FD-A4E9-7E30C77A950F}" type="pres">
      <dgm:prSet presAssocID="{FAF43772-0ABD-4439-A344-7D91347F5E20}" presName="parTx" presStyleLbl="alignNode1" presStyleIdx="1" presStyleCnt="3">
        <dgm:presLayoutVars>
          <dgm:chMax val="0"/>
          <dgm:chPref val="0"/>
          <dgm:bulletEnabled val="1"/>
        </dgm:presLayoutVars>
      </dgm:prSet>
      <dgm:spPr/>
      <dgm:t>
        <a:bodyPr/>
        <a:lstStyle/>
        <a:p>
          <a:endParaRPr lang="en-US"/>
        </a:p>
      </dgm:t>
    </dgm:pt>
    <dgm:pt modelId="{D81F2B79-C8AC-4B6A-98AC-0EF466EA2F3F}" type="pres">
      <dgm:prSet presAssocID="{FAF43772-0ABD-4439-A344-7D91347F5E20}" presName="desTx" presStyleLbl="alignAccFollowNode1" presStyleIdx="1" presStyleCnt="3">
        <dgm:presLayoutVars>
          <dgm:bulletEnabled val="1"/>
        </dgm:presLayoutVars>
      </dgm:prSet>
      <dgm:spPr/>
      <dgm:t>
        <a:bodyPr/>
        <a:lstStyle/>
        <a:p>
          <a:endParaRPr lang="en-US"/>
        </a:p>
      </dgm:t>
    </dgm:pt>
    <dgm:pt modelId="{4AF23DCE-5267-4A42-BFE1-FD3164372B12}" type="pres">
      <dgm:prSet presAssocID="{90F0F326-240A-4441-96F1-7ABE2732C055}" presName="space" presStyleCnt="0"/>
      <dgm:spPr/>
    </dgm:pt>
    <dgm:pt modelId="{09E21A69-931C-405D-A4B9-F8CDA6AFD163}" type="pres">
      <dgm:prSet presAssocID="{DCEED2E9-84BE-4B53-ABCC-BD2B82E38F66}" presName="composite" presStyleCnt="0"/>
      <dgm:spPr/>
    </dgm:pt>
    <dgm:pt modelId="{77270D7A-360F-4570-B674-65D5FA2D9E5B}" type="pres">
      <dgm:prSet presAssocID="{DCEED2E9-84BE-4B53-ABCC-BD2B82E38F66}" presName="parTx" presStyleLbl="alignNode1" presStyleIdx="2" presStyleCnt="3">
        <dgm:presLayoutVars>
          <dgm:chMax val="0"/>
          <dgm:chPref val="0"/>
          <dgm:bulletEnabled val="1"/>
        </dgm:presLayoutVars>
      </dgm:prSet>
      <dgm:spPr/>
      <dgm:t>
        <a:bodyPr/>
        <a:lstStyle/>
        <a:p>
          <a:endParaRPr lang="en-US"/>
        </a:p>
      </dgm:t>
    </dgm:pt>
    <dgm:pt modelId="{1FE4CB0E-AEDE-486C-9537-7D3C1AA9F886}" type="pres">
      <dgm:prSet presAssocID="{DCEED2E9-84BE-4B53-ABCC-BD2B82E38F66}" presName="desTx" presStyleLbl="alignAccFollowNode1" presStyleIdx="2" presStyleCnt="3">
        <dgm:presLayoutVars>
          <dgm:bulletEnabled val="1"/>
        </dgm:presLayoutVars>
      </dgm:prSet>
      <dgm:spPr/>
      <dgm:t>
        <a:bodyPr/>
        <a:lstStyle/>
        <a:p>
          <a:endParaRPr lang="en-US"/>
        </a:p>
      </dgm:t>
    </dgm:pt>
  </dgm:ptLst>
  <dgm:cxnLst>
    <dgm:cxn modelId="{806BF7BB-95E5-47E5-8BF1-E3D1D872A86D}" srcId="{4786EBA8-4218-4A67-AABE-A8B1FB60EF04}" destId="{2D176689-F402-4502-B79C-AC85A62283ED}" srcOrd="0" destOrd="0" parTransId="{3DDEDBA8-A9E6-48DD-A8A9-FB087009CDDA}" sibTransId="{01C48286-1783-444C-B011-B7D7FA3D1511}"/>
    <dgm:cxn modelId="{35C7D5E3-E2B4-4FDF-B8F9-4569E4E9D5DE}" type="presOf" srcId="{07B88528-B736-47CE-A06F-C8563370DBE9}" destId="{D81F2B79-C8AC-4B6A-98AC-0EF466EA2F3F}" srcOrd="0" destOrd="2" presId="urn:microsoft.com/office/officeart/2005/8/layout/hList1"/>
    <dgm:cxn modelId="{6B3BE5DB-3B86-469A-AA4A-221AFF313BEA}" srcId="{DCEED2E9-84BE-4B53-ABCC-BD2B82E38F66}" destId="{BCC3FA13-0B95-43EA-88E9-E732287EB5FD}" srcOrd="1" destOrd="0" parTransId="{A649C004-CE2E-44C7-8384-AF8E5E663858}" sibTransId="{3CA315DF-8757-49D3-8CFA-56324E6A1662}"/>
    <dgm:cxn modelId="{E157269A-A4A1-46BF-812E-972579371CCE}" type="presOf" srcId="{DCEED2E9-84BE-4B53-ABCC-BD2B82E38F66}" destId="{77270D7A-360F-4570-B674-65D5FA2D9E5B}" srcOrd="0" destOrd="0" presId="urn:microsoft.com/office/officeart/2005/8/layout/hList1"/>
    <dgm:cxn modelId="{AB42A81A-47E2-474B-8691-5C38045BE1BD}" srcId="{2D176689-F402-4502-B79C-AC85A62283ED}" destId="{71875D21-5C5C-46E4-AB04-937DB22C9711}" srcOrd="0" destOrd="0" parTransId="{DEFE7D07-142D-4D48-B4D5-2CCD0F9DA147}" sibTransId="{AAB8A811-7EAF-454F-B96E-394F3D695D8A}"/>
    <dgm:cxn modelId="{F3A303E6-37C2-4594-9115-F806EDFC2420}" type="presOf" srcId="{871A6E41-58D1-45D2-AA5B-7E7183F286FC}" destId="{D81F2B79-C8AC-4B6A-98AC-0EF466EA2F3F}" srcOrd="0" destOrd="0" presId="urn:microsoft.com/office/officeart/2005/8/layout/hList1"/>
    <dgm:cxn modelId="{73D7C5CC-AD21-4E65-942B-3D1AC637FE80}" srcId="{DCEED2E9-84BE-4B53-ABCC-BD2B82E38F66}" destId="{66AFE152-2C7B-40F7-AD23-33AE3EB41B57}" srcOrd="2" destOrd="0" parTransId="{53408B09-4279-430C-9241-BEB9663E669D}" sibTransId="{033A1460-6DC6-4395-A9DA-D11DC9D3C6EB}"/>
    <dgm:cxn modelId="{F33EE40C-F1BC-4FED-85C4-C5CB9D92EDAE}" type="presOf" srcId="{FAF43772-0ABD-4439-A344-7D91347F5E20}" destId="{9BB3A5B4-3563-48FD-A4E9-7E30C77A950F}" srcOrd="0" destOrd="0" presId="urn:microsoft.com/office/officeart/2005/8/layout/hList1"/>
    <dgm:cxn modelId="{82B5663C-AE11-47A6-893B-208346E5B214}" type="presOf" srcId="{32100817-C945-4676-925C-94B1D05C074A}" destId="{58A0566F-38C2-468E-B4CD-B3C7A6E3290A}" srcOrd="0" destOrd="2" presId="urn:microsoft.com/office/officeart/2005/8/layout/hList1"/>
    <dgm:cxn modelId="{0A997C74-2BE1-4394-80E6-2E41DDD9CDA6}" srcId="{FAF43772-0ABD-4439-A344-7D91347F5E20}" destId="{04EEEE3D-413B-4E1A-961B-0CF48D1A55D9}" srcOrd="1" destOrd="0" parTransId="{74146C3B-F84B-4E9E-BB83-1752D54054C8}" sibTransId="{5A2DA1AD-398B-4691-919F-7A5122344A9F}"/>
    <dgm:cxn modelId="{5C0CD83B-5817-43F7-8217-0BC4C814C0F2}" type="presOf" srcId="{42711C90-EBA0-44B3-960A-6EC7154A9C96}" destId="{1FE4CB0E-AEDE-486C-9537-7D3C1AA9F886}" srcOrd="0" destOrd="0" presId="urn:microsoft.com/office/officeart/2005/8/layout/hList1"/>
    <dgm:cxn modelId="{F5E81898-1703-48E9-A43C-685524618B5F}" srcId="{4786EBA8-4218-4A67-AABE-A8B1FB60EF04}" destId="{FAF43772-0ABD-4439-A344-7D91347F5E20}" srcOrd="1" destOrd="0" parTransId="{6139168C-F049-4C56-B794-0747EC323017}" sibTransId="{90F0F326-240A-4441-96F1-7ABE2732C055}"/>
    <dgm:cxn modelId="{7303AA95-C211-4C2A-A914-C14D0CDD2383}" srcId="{2D176689-F402-4502-B79C-AC85A62283ED}" destId="{F39300CB-B8CD-4502-87FF-7678495FEE07}" srcOrd="1" destOrd="0" parTransId="{8177F15E-836C-4098-AF71-B3CBE34FBCF1}" sibTransId="{C46036F2-1B78-466F-8907-5B3E2F84DA6C}"/>
    <dgm:cxn modelId="{5B25DA5B-07B1-4058-B547-C0C876D21A28}" type="presOf" srcId="{74D861C1-EF26-41CD-AA5F-69B0F0C5AF35}" destId="{58A0566F-38C2-468E-B4CD-B3C7A6E3290A}" srcOrd="0" destOrd="3" presId="urn:microsoft.com/office/officeart/2005/8/layout/hList1"/>
    <dgm:cxn modelId="{2FAC321A-3CA4-450A-B1AB-A6F67058A372}" type="presOf" srcId="{4CCC24EF-905D-4220-9847-AA7404A1C191}" destId="{58A0566F-38C2-468E-B4CD-B3C7A6E3290A}" srcOrd="0" destOrd="4" presId="urn:microsoft.com/office/officeart/2005/8/layout/hList1"/>
    <dgm:cxn modelId="{1CCEC41F-559B-4749-B6CB-3ADC29ED5C66}" srcId="{FAF43772-0ABD-4439-A344-7D91347F5E20}" destId="{07B88528-B736-47CE-A06F-C8563370DBE9}" srcOrd="2" destOrd="0" parTransId="{4068B359-497A-4925-A804-146BC41600A7}" sibTransId="{A6C69E3C-9590-4109-AA62-AB23F0E27BAA}"/>
    <dgm:cxn modelId="{B4771C62-1F80-4E28-A483-55550D120C41}" srcId="{4786EBA8-4218-4A67-AABE-A8B1FB60EF04}" destId="{DCEED2E9-84BE-4B53-ABCC-BD2B82E38F66}" srcOrd="2" destOrd="0" parTransId="{B35937B4-0FC0-4BFB-84E4-A487E07BB546}" sibTransId="{A95892D9-C7D2-4915-9C12-D7E0B5464698}"/>
    <dgm:cxn modelId="{F547C7A3-CF21-403F-B45B-BCCA14875CCF}" type="presOf" srcId="{F39300CB-B8CD-4502-87FF-7678495FEE07}" destId="{58A0566F-38C2-468E-B4CD-B3C7A6E3290A}" srcOrd="0" destOrd="1" presId="urn:microsoft.com/office/officeart/2005/8/layout/hList1"/>
    <dgm:cxn modelId="{F1A0AB14-B9ED-4D99-8F60-F5CBD90F74B5}" srcId="{2D176689-F402-4502-B79C-AC85A62283ED}" destId="{32100817-C945-4676-925C-94B1D05C074A}" srcOrd="2" destOrd="0" parTransId="{CE1D2F2E-C969-40F7-B77A-22EA3CDE21C1}" sibTransId="{371BEABA-9A5A-4D1F-AF77-46C04B345B39}"/>
    <dgm:cxn modelId="{8A7B4EC0-B3C3-44F7-BA11-4BD23EDE35B1}" srcId="{FAF43772-0ABD-4439-A344-7D91347F5E20}" destId="{871A6E41-58D1-45D2-AA5B-7E7183F286FC}" srcOrd="0" destOrd="0" parTransId="{77950DF6-1BD2-4673-8BE7-FA954002369E}" sibTransId="{C771BDA5-673C-440F-83D4-DFCA556A3EF2}"/>
    <dgm:cxn modelId="{0BF6B4B3-6956-450E-A68E-03D63EDB84D5}" type="presOf" srcId="{BCC3FA13-0B95-43EA-88E9-E732287EB5FD}" destId="{1FE4CB0E-AEDE-486C-9537-7D3C1AA9F886}" srcOrd="0" destOrd="1" presId="urn:microsoft.com/office/officeart/2005/8/layout/hList1"/>
    <dgm:cxn modelId="{8FA1754A-E144-4319-95A4-0155A1F6094C}" srcId="{2D176689-F402-4502-B79C-AC85A62283ED}" destId="{4CCC24EF-905D-4220-9847-AA7404A1C191}" srcOrd="4" destOrd="0" parTransId="{B2374EC6-E1CE-4A6B-933E-E284975CC658}" sibTransId="{F6143CA4-6C66-4AEE-8E84-5613B20009AF}"/>
    <dgm:cxn modelId="{C7B5AB4F-1E39-4124-A7E7-61DAC7E7FF07}" type="presOf" srcId="{4786EBA8-4218-4A67-AABE-A8B1FB60EF04}" destId="{9381DF08-0EBB-4FFD-81FB-F03F375C903C}" srcOrd="0" destOrd="0" presId="urn:microsoft.com/office/officeart/2005/8/layout/hList1"/>
    <dgm:cxn modelId="{130BAB8A-08B0-4154-968F-3475AE9336BB}" type="presOf" srcId="{04EEEE3D-413B-4E1A-961B-0CF48D1A55D9}" destId="{D81F2B79-C8AC-4B6A-98AC-0EF466EA2F3F}" srcOrd="0" destOrd="1" presId="urn:microsoft.com/office/officeart/2005/8/layout/hList1"/>
    <dgm:cxn modelId="{0AFD723B-11CE-41CA-AE14-82FC859B30A0}" srcId="{DCEED2E9-84BE-4B53-ABCC-BD2B82E38F66}" destId="{42711C90-EBA0-44B3-960A-6EC7154A9C96}" srcOrd="0" destOrd="0" parTransId="{C7524521-B3BD-4940-8005-FC1148C00010}" sibTransId="{A09007BB-1BCC-4F1A-BDD8-AE12AE81990D}"/>
    <dgm:cxn modelId="{97D8A034-650A-41BD-8D74-DD3CA955AD24}" srcId="{2D176689-F402-4502-B79C-AC85A62283ED}" destId="{74D861C1-EF26-41CD-AA5F-69B0F0C5AF35}" srcOrd="3" destOrd="0" parTransId="{489F47A4-0AA6-4F97-A488-3DD83B664734}" sibTransId="{E1F4F4F9-148E-4A2A-9CCF-C10A3D05554C}"/>
    <dgm:cxn modelId="{10605BB1-A495-44D9-8BCF-8117AAECEC98}" type="presOf" srcId="{71875D21-5C5C-46E4-AB04-937DB22C9711}" destId="{58A0566F-38C2-468E-B4CD-B3C7A6E3290A}" srcOrd="0" destOrd="0" presId="urn:microsoft.com/office/officeart/2005/8/layout/hList1"/>
    <dgm:cxn modelId="{B86E7AF0-447F-49D0-8216-5C6F7BFC0533}" type="presOf" srcId="{2D176689-F402-4502-B79C-AC85A62283ED}" destId="{A75A47EC-0122-467D-B576-49F04A3838AD}" srcOrd="0" destOrd="0" presId="urn:microsoft.com/office/officeart/2005/8/layout/hList1"/>
    <dgm:cxn modelId="{1C23284D-AF6C-49F8-AE92-4C8A1F8123A1}" type="presOf" srcId="{66AFE152-2C7B-40F7-AD23-33AE3EB41B57}" destId="{1FE4CB0E-AEDE-486C-9537-7D3C1AA9F886}" srcOrd="0" destOrd="2" presId="urn:microsoft.com/office/officeart/2005/8/layout/hList1"/>
    <dgm:cxn modelId="{7E1DFA26-7286-4ADB-BC92-4AC9E3FFDEFE}" type="presParOf" srcId="{9381DF08-0EBB-4FFD-81FB-F03F375C903C}" destId="{C85330AA-E249-4786-A373-A6E4C43A0555}" srcOrd="0" destOrd="0" presId="urn:microsoft.com/office/officeart/2005/8/layout/hList1"/>
    <dgm:cxn modelId="{DCCDC913-7E4F-4544-B8C8-4BF698040659}" type="presParOf" srcId="{C85330AA-E249-4786-A373-A6E4C43A0555}" destId="{A75A47EC-0122-467D-B576-49F04A3838AD}" srcOrd="0" destOrd="0" presId="urn:microsoft.com/office/officeart/2005/8/layout/hList1"/>
    <dgm:cxn modelId="{94C3D659-59D9-4911-B9CC-2650A1E58108}" type="presParOf" srcId="{C85330AA-E249-4786-A373-A6E4C43A0555}" destId="{58A0566F-38C2-468E-B4CD-B3C7A6E3290A}" srcOrd="1" destOrd="0" presId="urn:microsoft.com/office/officeart/2005/8/layout/hList1"/>
    <dgm:cxn modelId="{BEAFC0EC-96B9-452D-9C03-F58B0F036214}" type="presParOf" srcId="{9381DF08-0EBB-4FFD-81FB-F03F375C903C}" destId="{87405718-11D5-4467-BDA3-1D9B9D2DF05C}" srcOrd="1" destOrd="0" presId="urn:microsoft.com/office/officeart/2005/8/layout/hList1"/>
    <dgm:cxn modelId="{4F10CA95-D564-4A62-A583-1CB502BA3C69}" type="presParOf" srcId="{9381DF08-0EBB-4FFD-81FB-F03F375C903C}" destId="{F8FCEEAA-9AE5-473F-9798-368D8DF715DA}" srcOrd="2" destOrd="0" presId="urn:microsoft.com/office/officeart/2005/8/layout/hList1"/>
    <dgm:cxn modelId="{7C578076-486E-4890-BEFF-462825A081DB}" type="presParOf" srcId="{F8FCEEAA-9AE5-473F-9798-368D8DF715DA}" destId="{9BB3A5B4-3563-48FD-A4E9-7E30C77A950F}" srcOrd="0" destOrd="0" presId="urn:microsoft.com/office/officeart/2005/8/layout/hList1"/>
    <dgm:cxn modelId="{99B255C0-1B95-47FD-8D64-DDEED9AE36D6}" type="presParOf" srcId="{F8FCEEAA-9AE5-473F-9798-368D8DF715DA}" destId="{D81F2B79-C8AC-4B6A-98AC-0EF466EA2F3F}" srcOrd="1" destOrd="0" presId="urn:microsoft.com/office/officeart/2005/8/layout/hList1"/>
    <dgm:cxn modelId="{46490A41-C112-45BB-88C5-C55FE36C5770}" type="presParOf" srcId="{9381DF08-0EBB-4FFD-81FB-F03F375C903C}" destId="{4AF23DCE-5267-4A42-BFE1-FD3164372B12}" srcOrd="3" destOrd="0" presId="urn:microsoft.com/office/officeart/2005/8/layout/hList1"/>
    <dgm:cxn modelId="{C2BF3573-4DC8-494B-906F-AEFAAF989930}" type="presParOf" srcId="{9381DF08-0EBB-4FFD-81FB-F03F375C903C}" destId="{09E21A69-931C-405D-A4B9-F8CDA6AFD163}" srcOrd="4" destOrd="0" presId="urn:microsoft.com/office/officeart/2005/8/layout/hList1"/>
    <dgm:cxn modelId="{26DC1A6E-D98E-4F73-9E86-DB367ADAEF1A}" type="presParOf" srcId="{09E21A69-931C-405D-A4B9-F8CDA6AFD163}" destId="{77270D7A-360F-4570-B674-65D5FA2D9E5B}" srcOrd="0" destOrd="0" presId="urn:microsoft.com/office/officeart/2005/8/layout/hList1"/>
    <dgm:cxn modelId="{13544093-50B3-4A9D-B805-81A7B1E5C39C}" type="presParOf" srcId="{09E21A69-931C-405D-A4B9-F8CDA6AFD163}" destId="{1FE4CB0E-AEDE-486C-9537-7D3C1AA9F88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9B147-B708-4AEC-8C60-FC10C363A958}">
      <dsp:nvSpPr>
        <dsp:cNvPr id="0" name=""/>
        <dsp:cNvSpPr/>
      </dsp:nvSpPr>
      <dsp:spPr>
        <a:xfrm>
          <a:off x="584709" y="408573"/>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620D7DD5-8493-40E0-A5A1-7571844BAADF}">
      <dsp:nvSpPr>
        <dsp:cNvPr id="0" name=""/>
        <dsp:cNvSpPr/>
      </dsp:nvSpPr>
      <dsp:spPr>
        <a:xfrm>
          <a:off x="972272" y="730907"/>
          <a:ext cx="1043437" cy="104343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6D0C7-F6D6-445B-B5F4-D97CB254C79C}">
      <dsp:nvSpPr>
        <dsp:cNvPr id="0" name=""/>
        <dsp:cNvSpPr/>
      </dsp:nvSpPr>
      <dsp:spPr>
        <a:xfrm>
          <a:off x="0" y="2548610"/>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cap="none" dirty="0" smtClean="0">
              <a:latin typeface="Times New Roman" panose="02020603050405020304" pitchFamily="18" charset="0"/>
              <a:cs typeface="Times New Roman" panose="02020603050405020304" pitchFamily="18" charset="0"/>
            </a:rPr>
            <a:t>Welcome To The Future Of Urban Fruit’s And Vegs Supply Chain Solution.</a:t>
          </a:r>
          <a:endParaRPr lang="en-US" sz="1800" kern="1200" cap="none" dirty="0">
            <a:latin typeface="Times New Roman" panose="02020603050405020304" pitchFamily="18" charset="0"/>
            <a:cs typeface="Times New Roman" panose="02020603050405020304" pitchFamily="18" charset="0"/>
          </a:endParaRPr>
        </a:p>
      </dsp:txBody>
      <dsp:txXfrm>
        <a:off x="0" y="2548610"/>
        <a:ext cx="2981250" cy="2145547"/>
      </dsp:txXfrm>
    </dsp:sp>
    <dsp:sp modelId="{CC9E4EB1-AF90-4D08-AA1F-FF18DFA77D4F}">
      <dsp:nvSpPr>
        <dsp:cNvPr id="0" name=""/>
        <dsp:cNvSpPr/>
      </dsp:nvSpPr>
      <dsp:spPr>
        <a:xfrm>
          <a:off x="4343946" y="305250"/>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1ECF3FFD-C6A0-4B43-9434-2476BC81F077}">
      <dsp:nvSpPr>
        <dsp:cNvPr id="0" name=""/>
        <dsp:cNvSpPr/>
      </dsp:nvSpPr>
      <dsp:spPr>
        <a:xfrm>
          <a:off x="4731509" y="692819"/>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B8946-7B7A-4CC3-8110-30A80F4E5D4C}">
      <dsp:nvSpPr>
        <dsp:cNvPr id="0" name=""/>
        <dsp:cNvSpPr/>
      </dsp:nvSpPr>
      <dsp:spPr>
        <a:xfrm>
          <a:off x="3506334" y="2357978"/>
          <a:ext cx="3493786" cy="278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cap="none" dirty="0" smtClean="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endParaRPr lang="en-US" sz="1800" kern="1200" cap="none" dirty="0">
            <a:latin typeface="Times New Roman" panose="02020603050405020304" pitchFamily="18" charset="0"/>
            <a:cs typeface="Times New Roman" panose="02020603050405020304" pitchFamily="18" charset="0"/>
          </a:endParaRPr>
        </a:p>
      </dsp:txBody>
      <dsp:txXfrm>
        <a:off x="3506334" y="2357978"/>
        <a:ext cx="3493786" cy="2783976"/>
      </dsp:txXfrm>
    </dsp:sp>
    <dsp:sp modelId="{098EE540-6BFB-41FD-AA1F-F6C956B3567F}">
      <dsp:nvSpPr>
        <dsp:cNvPr id="0" name=""/>
        <dsp:cNvSpPr/>
      </dsp:nvSpPr>
      <dsp:spPr>
        <a:xfrm>
          <a:off x="8103183" y="343704"/>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E9714E12-D637-421D-A4D9-229AF2C93402}">
      <dsp:nvSpPr>
        <dsp:cNvPr id="0" name=""/>
        <dsp:cNvSpPr/>
      </dsp:nvSpPr>
      <dsp:spPr>
        <a:xfrm>
          <a:off x="8490746" y="73134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C19BB-CFA1-4B82-BD6E-A424726FDF63}">
      <dsp:nvSpPr>
        <dsp:cNvPr id="0" name=""/>
        <dsp:cNvSpPr/>
      </dsp:nvSpPr>
      <dsp:spPr>
        <a:xfrm>
          <a:off x="7525206" y="2463668"/>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90000"/>
            </a:lnSpc>
            <a:spcBef>
              <a:spcPct val="0"/>
            </a:spcBef>
            <a:spcAft>
              <a:spcPct val="35000"/>
            </a:spcAft>
            <a:defRPr cap="all"/>
          </a:pPr>
          <a:r>
            <a:rPr lang="en-US" sz="2000" kern="1200" cap="none" dirty="0" smtClean="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endParaRPr lang="en-US" sz="2000" kern="1200" cap="none" dirty="0">
            <a:latin typeface="Times New Roman" panose="02020603050405020304" pitchFamily="18" charset="0"/>
            <a:cs typeface="Times New Roman" panose="02020603050405020304" pitchFamily="18" charset="0"/>
          </a:endParaRPr>
        </a:p>
      </dsp:txBody>
      <dsp:txXfrm>
        <a:off x="7525206" y="2463668"/>
        <a:ext cx="2981250" cy="2145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8CD1-A1C3-4E0B-89BE-E9806E3E3060}">
      <dsp:nvSpPr>
        <dsp:cNvPr id="0" name=""/>
        <dsp:cNvSpPr/>
      </dsp:nvSpPr>
      <dsp:spPr>
        <a:xfrm>
          <a:off x="0" y="1704456"/>
          <a:ext cx="10515600" cy="2624590"/>
        </a:xfrm>
        <a:prstGeom prst="roundRect">
          <a:avLst>
            <a:gd name="adj" fmla="val 10000"/>
          </a:avLst>
        </a:prstGeom>
        <a:solidFill>
          <a:srgbClr val="7AB850"/>
        </a:solidFill>
        <a:ln>
          <a:noFill/>
        </a:ln>
        <a:effectLst/>
      </dsp:spPr>
      <dsp:style>
        <a:lnRef idx="0">
          <a:scrgbClr r="0" g="0" b="0"/>
        </a:lnRef>
        <a:fillRef idx="1">
          <a:scrgbClr r="0" g="0" b="0"/>
        </a:fillRef>
        <a:effectRef idx="1">
          <a:scrgbClr r="0" g="0" b="0"/>
        </a:effectRef>
        <a:fontRef idx="minor"/>
      </dsp:style>
    </dsp:sp>
    <dsp:sp modelId="{F03BE069-B114-4C47-8C51-40B623E5AF0A}">
      <dsp:nvSpPr>
        <dsp:cNvPr id="0" name=""/>
        <dsp:cNvSpPr/>
      </dsp:nvSpPr>
      <dsp:spPr>
        <a:xfrm>
          <a:off x="190962" y="2073922"/>
          <a:ext cx="1699466" cy="1859060"/>
        </a:xfrm>
        <a:prstGeom prst="rect">
          <a:avLst/>
        </a:prstGeom>
        <a:blipFill>
          <a:blip xmlns:r="http://schemas.openxmlformats.org/officeDocument/2006/relationships" r:embed="rId1"/>
          <a:srcRect/>
          <a:stretch>
            <a:fillRect l="-28000" r="-28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0CC7B9-4554-45F3-AA95-0502EA0C315B}">
      <dsp:nvSpPr>
        <dsp:cNvPr id="0" name=""/>
        <dsp:cNvSpPr/>
      </dsp:nvSpPr>
      <dsp:spPr>
        <a:xfrm>
          <a:off x="2081898" y="1957034"/>
          <a:ext cx="8433195" cy="209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719" tIns="190719" rIns="190719" bIns="190719" numCol="1" spcCol="1270" anchor="ctr" anchorCtr="0">
          <a:noAutofit/>
        </a:bodyPr>
        <a:lstStyle/>
        <a:p>
          <a:pPr lvl="0" algn="l" defTabSz="800100">
            <a:lnSpc>
              <a:spcPct val="100000"/>
            </a:lnSpc>
            <a:spcBef>
              <a:spcPct val="0"/>
            </a:spcBef>
            <a:spcAft>
              <a:spcPct val="35000"/>
            </a:spcAft>
          </a:pPr>
          <a:r>
            <a:rPr lang="en-US" sz="1800" kern="1200" dirty="0">
              <a:latin typeface="Times New Roman" panose="02020603050405020304" pitchFamily="18" charset="0"/>
              <a:cs typeface="Times New Roman" panose="02020603050405020304" pitchFamily="18" charset="0"/>
            </a:rPr>
            <a:t>Fruit</a:t>
          </a:r>
          <a:r>
            <a:rPr lang="en-US" sz="1800" kern="12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sp:txBody>
      <dsp:txXfrm>
        <a:off x="2081898" y="1957034"/>
        <a:ext cx="8433195" cy="2092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A47EC-0122-467D-B576-49F04A3838AD}">
      <dsp:nvSpPr>
        <dsp:cNvPr id="0" name=""/>
        <dsp:cNvSpPr/>
      </dsp:nvSpPr>
      <dsp:spPr>
        <a:xfrm>
          <a:off x="3290" y="7835"/>
          <a:ext cx="3207952" cy="720000"/>
        </a:xfrm>
        <a:prstGeom prst="rect">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Components</a:t>
          </a:r>
          <a:endParaRPr lang="en-US" sz="3200" kern="1200" dirty="0">
            <a:latin typeface="Times New Roman" panose="02020603050405020304" pitchFamily="18" charset="0"/>
            <a:cs typeface="Times New Roman" panose="02020603050405020304" pitchFamily="18" charset="0"/>
          </a:endParaRPr>
        </a:p>
      </dsp:txBody>
      <dsp:txXfrm>
        <a:off x="3290" y="7835"/>
        <a:ext cx="3207952" cy="720000"/>
      </dsp:txXfrm>
    </dsp:sp>
    <dsp:sp modelId="{58A0566F-38C2-468E-B4CD-B3C7A6E3290A}">
      <dsp:nvSpPr>
        <dsp:cNvPr id="0" name=""/>
        <dsp:cNvSpPr/>
      </dsp:nvSpPr>
      <dsp:spPr>
        <a:xfrm>
          <a:off x="0" y="735671"/>
          <a:ext cx="3207952" cy="1784250"/>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Mobile Application</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Camera Integration</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CNN Models</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Cloud Based Backend</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Dataset</a:t>
          </a:r>
          <a:endParaRPr lang="en-US" sz="2000" kern="1200" dirty="0">
            <a:latin typeface="Times New Roman" panose="02020603050405020304" pitchFamily="18" charset="0"/>
            <a:cs typeface="Times New Roman" panose="02020603050405020304" pitchFamily="18" charset="0"/>
          </a:endParaRPr>
        </a:p>
      </dsp:txBody>
      <dsp:txXfrm>
        <a:off x="0" y="735671"/>
        <a:ext cx="3207952" cy="1784250"/>
      </dsp:txXfrm>
    </dsp:sp>
    <dsp:sp modelId="{9BB3A5B4-3563-48FD-A4E9-7E30C77A950F}">
      <dsp:nvSpPr>
        <dsp:cNvPr id="0" name=""/>
        <dsp:cNvSpPr/>
      </dsp:nvSpPr>
      <dsp:spPr>
        <a:xfrm>
          <a:off x="3660355" y="7835"/>
          <a:ext cx="3207952" cy="720000"/>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Key Steps</a:t>
          </a:r>
          <a:endParaRPr lang="en-US" sz="3200" kern="1200" dirty="0">
            <a:latin typeface="Times New Roman" panose="02020603050405020304" pitchFamily="18" charset="0"/>
            <a:cs typeface="Times New Roman" panose="02020603050405020304" pitchFamily="18" charset="0"/>
          </a:endParaRPr>
        </a:p>
      </dsp:txBody>
      <dsp:txXfrm>
        <a:off x="3660355" y="7835"/>
        <a:ext cx="3207952" cy="720000"/>
      </dsp:txXfrm>
    </dsp:sp>
    <dsp:sp modelId="{D81F2B79-C8AC-4B6A-98AC-0EF466EA2F3F}">
      <dsp:nvSpPr>
        <dsp:cNvPr id="0" name=""/>
        <dsp:cNvSpPr/>
      </dsp:nvSpPr>
      <dsp:spPr>
        <a:xfrm>
          <a:off x="3660355" y="727835"/>
          <a:ext cx="3207952" cy="1784250"/>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Image Capture and Analysis</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Government Price Integration</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GPS based Cart</a:t>
          </a:r>
          <a:endParaRPr lang="en-US" sz="2000" kern="1200" dirty="0">
            <a:latin typeface="Times New Roman" panose="02020603050405020304" pitchFamily="18" charset="0"/>
            <a:cs typeface="Times New Roman" panose="02020603050405020304" pitchFamily="18" charset="0"/>
          </a:endParaRPr>
        </a:p>
      </dsp:txBody>
      <dsp:txXfrm>
        <a:off x="3660355" y="727835"/>
        <a:ext cx="3207952" cy="1784250"/>
      </dsp:txXfrm>
    </dsp:sp>
    <dsp:sp modelId="{77270D7A-360F-4570-B674-65D5FA2D9E5B}">
      <dsp:nvSpPr>
        <dsp:cNvPr id="0" name=""/>
        <dsp:cNvSpPr/>
      </dsp:nvSpPr>
      <dsp:spPr>
        <a:xfrm>
          <a:off x="7317420" y="7835"/>
          <a:ext cx="3207952" cy="720000"/>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Outcome</a:t>
          </a:r>
          <a:endParaRPr lang="en-US" sz="3200" kern="1200" dirty="0">
            <a:latin typeface="Times New Roman" panose="02020603050405020304" pitchFamily="18" charset="0"/>
            <a:cs typeface="Times New Roman" panose="02020603050405020304" pitchFamily="18" charset="0"/>
          </a:endParaRPr>
        </a:p>
      </dsp:txBody>
      <dsp:txXfrm>
        <a:off x="7317420" y="7835"/>
        <a:ext cx="3207952" cy="720000"/>
      </dsp:txXfrm>
    </dsp:sp>
    <dsp:sp modelId="{1FE4CB0E-AEDE-486C-9537-7D3C1AA9F886}">
      <dsp:nvSpPr>
        <dsp:cNvPr id="0" name=""/>
        <dsp:cNvSpPr/>
      </dsp:nvSpPr>
      <dsp:spPr>
        <a:xfrm>
          <a:off x="7317420" y="727835"/>
          <a:ext cx="3207952" cy="1784250"/>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Real Time Freshness Assessment</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Government Price Validation</a:t>
          </a:r>
          <a:endParaRPr lang="en-US" sz="2000"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Nearby Cart Location</a:t>
          </a:r>
          <a:endParaRPr lang="en-US" sz="2000" kern="1200" dirty="0">
            <a:latin typeface="Times New Roman" panose="02020603050405020304" pitchFamily="18" charset="0"/>
            <a:cs typeface="Times New Roman" panose="02020603050405020304" pitchFamily="18" charset="0"/>
          </a:endParaRPr>
        </a:p>
      </dsp:txBody>
      <dsp:txXfrm>
        <a:off x="7317420" y="727835"/>
        <a:ext cx="3207952" cy="178425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4F75-F7F6-4ED7-85B7-411BAB636806}"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CAF2A-0694-4EDF-8393-8B3B99F4F872}" type="slidenum">
              <a:rPr lang="en-US" smtClean="0"/>
              <a:t>‹#›</a:t>
            </a:fld>
            <a:endParaRPr lang="en-US"/>
          </a:p>
        </p:txBody>
      </p:sp>
    </p:spTree>
    <p:extLst>
      <p:ext uri="{BB962C8B-B14F-4D97-AF65-F5344CB8AC3E}">
        <p14:creationId xmlns:p14="http://schemas.microsoft.com/office/powerpoint/2010/main" val="341654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BA30-115E-8BF7-96D7-9E5B3F501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1E3D29B6-0F1A-C394-E2BF-85A09D5B0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CB4F633-3EC4-5756-9C8D-23309A18D9BB}"/>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8A4169F1-3318-5BE2-B99D-3DE97D8E704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0D3E73A-AA7D-803F-D48D-ADA812D22151}"/>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7051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911B-6CA9-2C15-EBF9-13934AF69E9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6084E3-0BD3-D9FB-A07E-C0E5B70EF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47958C8-2698-A6B4-1D70-2ACE31B241AE}"/>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79256560-5CFD-6CFD-679B-B4B364FB2E2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90AA919-EFF6-B503-CA2C-5DD32336A734}"/>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66346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B4EB16-ABE1-B1EA-418D-DDE867AD2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828BDC0C-70CB-2138-EF38-FBE7B537AA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F5733C-5DE4-E383-DE59-4DC08661F804}"/>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91328C2F-D30E-580E-9B26-67473A1322E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A40C96F-3935-460B-6713-ACC2407BECC3}"/>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5288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EBF-CC09-4D68-9D34-B2B7C228C56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84C70FD-32AF-4EEF-4B16-B085A5DC0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2BCC277-BF5E-429B-97D4-32FC14B9732A}"/>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6BD8688D-82F7-CFA5-53B7-84C71AC5F87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A55D074-2013-332F-46E8-271BCE723A0E}"/>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398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B10A-8DAF-FADF-0879-814B9FA358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2F4C5237-C44B-F67E-9C9B-911527A59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F02ED-E39A-02E0-FE3B-36CD7582711E}"/>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48A110A6-80DA-BF32-0280-42B05A3CACF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A16A1F1-5201-40F6-70DC-3229E09DF6D2}"/>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405119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23D0-BF10-C898-BD04-85DE646ADB5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EA772B2-1A00-C433-B261-A4FFD334FE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02662D8-B84F-16AA-A0B8-761793EE6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9C738DF-5A06-47F9-C2D4-A44821AE05D0}"/>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6" name="Footer Placeholder 5">
            <a:extLst>
              <a:ext uri="{FF2B5EF4-FFF2-40B4-BE49-F238E27FC236}">
                <a16:creationId xmlns:a16="http://schemas.microsoft.com/office/drawing/2014/main" id="{72A71379-A816-9AF5-4840-83711EBBF41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DD1976A-2E6E-56FE-4F7F-0D4FD156A8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09729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4D85-1E4E-B0D5-838B-3DB65412914D}"/>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CDBFFD2-FC86-4D8D-68E9-29D635C99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31209-2BCC-B8F3-465D-7363428C0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74A6C767-8AA4-B019-957E-A12209EE3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D069B4-A334-99F5-C1D3-C3F873847D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3FA653E5-0B5F-9383-FC1C-A76E47389716}"/>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8" name="Footer Placeholder 7">
            <a:extLst>
              <a:ext uri="{FF2B5EF4-FFF2-40B4-BE49-F238E27FC236}">
                <a16:creationId xmlns:a16="http://schemas.microsoft.com/office/drawing/2014/main" id="{2C4B424A-6503-FD97-B8B3-7F91AD83AC1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75EF2554-B94D-568B-632C-2133E1090817}"/>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427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5616-4668-7EC3-7DD1-F3E93037F74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10F8F55-B88D-9063-C929-6400D26329A1}"/>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4" name="Footer Placeholder 3">
            <a:extLst>
              <a:ext uri="{FF2B5EF4-FFF2-40B4-BE49-F238E27FC236}">
                <a16:creationId xmlns:a16="http://schemas.microsoft.com/office/drawing/2014/main" id="{1C47EF8D-BE4C-1E39-118D-B05892048060}"/>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12BB43D-90FC-4643-438A-525338C97530}"/>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202749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EA856-51E8-FDEB-8EE2-AB209DC32ED9}"/>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3" name="Footer Placeholder 2">
            <a:extLst>
              <a:ext uri="{FF2B5EF4-FFF2-40B4-BE49-F238E27FC236}">
                <a16:creationId xmlns:a16="http://schemas.microsoft.com/office/drawing/2014/main" id="{82D068CC-3B48-E27B-C71F-EA737DA9DA5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9181062C-FDE9-9550-F745-ABF760CFB72C}"/>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72997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9AC3-0F03-55E1-6EEF-E63F1512E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15C28C2C-226B-D067-EA5C-7FE6E9FD2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1B8676A-E522-38B2-1D64-AA5D61E4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029F6-726B-884E-3132-FE3716A26A00}"/>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6" name="Footer Placeholder 5">
            <a:extLst>
              <a:ext uri="{FF2B5EF4-FFF2-40B4-BE49-F238E27FC236}">
                <a16:creationId xmlns:a16="http://schemas.microsoft.com/office/drawing/2014/main" id="{91915953-9647-ED88-A6DA-946E385E4DC3}"/>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37C79A7-479F-7E9C-1338-D76C905087B6}"/>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46609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26CF-5F13-683C-F0E9-3F6D2C785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5C283B22-62A6-67B9-BC34-99AF8CD37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A0FD1A1-79AD-597D-DAF1-76C2243D7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61278-5DA8-6154-19A0-05EB224EA135}"/>
              </a:ext>
            </a:extLst>
          </p:cNvPr>
          <p:cNvSpPr>
            <a:spLocks noGrp="1"/>
          </p:cNvSpPr>
          <p:nvPr>
            <p:ph type="dt" sz="half" idx="10"/>
          </p:nvPr>
        </p:nvSpPr>
        <p:spPr/>
        <p:txBody>
          <a:bodyPr/>
          <a:lstStyle/>
          <a:p>
            <a:fld id="{57F57944-04A2-4756-81C6-A835AF7F781C}" type="datetimeFigureOut">
              <a:rPr lang="en-PK" smtClean="0"/>
              <a:t>04/12/2023</a:t>
            </a:fld>
            <a:endParaRPr lang="en-PK"/>
          </a:p>
        </p:txBody>
      </p:sp>
      <p:sp>
        <p:nvSpPr>
          <p:cNvPr id="6" name="Footer Placeholder 5">
            <a:extLst>
              <a:ext uri="{FF2B5EF4-FFF2-40B4-BE49-F238E27FC236}">
                <a16:creationId xmlns:a16="http://schemas.microsoft.com/office/drawing/2014/main" id="{687FF944-5866-1065-D649-9000129B46D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9E098EF-C696-1CAA-7F22-5CB5A52E6D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95107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E324A-2511-B484-57F8-1EE2120EF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E7771AD1-2015-8887-B14E-104F2BED3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A5745C2-CC3F-7DC4-2B81-760DC6FC0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57944-04A2-4756-81C6-A835AF7F781C}" type="datetimeFigureOut">
              <a:rPr lang="en-PK" smtClean="0"/>
              <a:t>04/12/2023</a:t>
            </a:fld>
            <a:endParaRPr lang="en-PK"/>
          </a:p>
        </p:txBody>
      </p:sp>
      <p:sp>
        <p:nvSpPr>
          <p:cNvPr id="5" name="Footer Placeholder 4">
            <a:extLst>
              <a:ext uri="{FF2B5EF4-FFF2-40B4-BE49-F238E27FC236}">
                <a16:creationId xmlns:a16="http://schemas.microsoft.com/office/drawing/2014/main" id="{85608619-9755-F21E-887A-7DA7755EA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850C3772-638D-088C-818D-A150845CB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5C9-6F88-4EF7-B34A-3D6850C34E45}" type="slidenum">
              <a:rPr lang="en-PK" smtClean="0"/>
              <a:t>‹#›</a:t>
            </a:fld>
            <a:endParaRPr lang="en-PK"/>
          </a:p>
        </p:txBody>
      </p:sp>
    </p:spTree>
    <p:extLst>
      <p:ext uri="{BB962C8B-B14F-4D97-AF65-F5344CB8AC3E}">
        <p14:creationId xmlns:p14="http://schemas.microsoft.com/office/powerpoint/2010/main" val="88742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3.mp4"/><Relationship Id="rId7" Type="http://schemas.openxmlformats.org/officeDocument/2006/relationships/image" Target="../media/image29.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32.jpg"/><Relationship Id="rId4" Type="http://schemas.openxmlformats.org/officeDocument/2006/relationships/video" Target="../media/media3.mp4"/><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57481E-64D3-5390-390F-48EFAB1E9D54}"/>
              </a:ext>
            </a:extLst>
          </p:cNvPr>
          <p:cNvSpPr>
            <a:spLocks noGrp="1"/>
          </p:cNvSpPr>
          <p:nvPr>
            <p:ph type="subTitle" idx="1"/>
          </p:nvPr>
        </p:nvSpPr>
        <p:spPr>
          <a:xfrm>
            <a:off x="1509932" y="2729948"/>
            <a:ext cx="9144000" cy="4128052"/>
          </a:xfrm>
          <a:blipFill>
            <a:blip r:embed="rId3">
              <a:alphaModFix amt="27000"/>
            </a:blip>
            <a:tile tx="0" ty="0" sx="100000" sy="100000" flip="none" algn="tl"/>
          </a:blipFill>
        </p:spPr>
        <p:txBody>
          <a:bodyPr>
            <a:noAutofit/>
          </a:bodyPr>
          <a:lstStyle/>
          <a:p>
            <a:r>
              <a:rPr lang="en-US" sz="3200" b="1" i="1" dirty="0">
                <a:latin typeface="Times New Roman" panose="02020603050405020304" pitchFamily="18" charset="0"/>
                <a:cs typeface="Times New Roman" panose="02020603050405020304" pitchFamily="18" charset="0"/>
              </a:rPr>
              <a:t>IntelliCART</a:t>
            </a:r>
          </a:p>
          <a:p>
            <a:r>
              <a:rPr lang="en-US" sz="3200" b="1" i="1" dirty="0">
                <a:latin typeface="Times New Roman" panose="02020603050405020304" pitchFamily="18" charset="0"/>
                <a:cs typeface="Times New Roman" panose="02020603050405020304" pitchFamily="18" charset="0"/>
              </a:rPr>
              <a:t>(Intelligent RehriWala)</a:t>
            </a:r>
          </a:p>
          <a:p>
            <a:r>
              <a:rPr lang="en-US" b="1" i="1" dirty="0">
                <a:latin typeface="Times New Roman" panose="02020603050405020304" pitchFamily="18" charset="0"/>
                <a:cs typeface="Times New Roman" panose="02020603050405020304" pitchFamily="18" charset="0"/>
              </a:rPr>
              <a:t>“Transforming Roadside Fruit Vendors with AI-Powered Fruit Classification and Customer Convenience”</a:t>
            </a:r>
          </a:p>
          <a:p>
            <a:endParaRPr lang="en-US" b="1" i="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Department of Computer Science, FAST-NUCES, Karachi, Pakistan</a:t>
            </a:r>
          </a:p>
          <a:p>
            <a:endParaRPr lang="en-US" sz="2000" b="1" i="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FYP1-EVALUATION</a:t>
            </a:r>
          </a:p>
          <a:p>
            <a:endParaRPr lang="en-US" sz="3600" b="1" i="1" dirty="0">
              <a:latin typeface="Times New Roman" panose="02020603050405020304" pitchFamily="18" charset="0"/>
              <a:cs typeface="Times New Roman" panose="02020603050405020304" pitchFamily="18" charset="0"/>
            </a:endParaRPr>
          </a:p>
          <a:p>
            <a:endParaRPr lang="en-PK" sz="3600" b="1" i="1" dirty="0">
              <a:latin typeface="Times New Roman" panose="02020603050405020304" pitchFamily="18" charset="0"/>
              <a:cs typeface="Times New Roman" panose="02020603050405020304" pitchFamily="18" charset="0"/>
            </a:endParaRPr>
          </a:p>
        </p:txBody>
      </p:sp>
      <p:pic>
        <p:nvPicPr>
          <p:cNvPr id="5" name="Picture 4" descr="A close-up of a logo&#10;&#10;Description automatically generated">
            <a:extLst>
              <a:ext uri="{FF2B5EF4-FFF2-40B4-BE49-F238E27FC236}">
                <a16:creationId xmlns:a16="http://schemas.microsoft.com/office/drawing/2014/main" id="{1D849ED9-E05F-A194-07AA-59CAF0F20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7" y="20369"/>
            <a:ext cx="2990850" cy="762000"/>
          </a:xfrm>
          <a:prstGeom prst="rect">
            <a:avLst/>
          </a:prstGeom>
        </p:spPr>
      </p:pic>
      <p:pic>
        <p:nvPicPr>
          <p:cNvPr id="7" name="Picture 6" descr="A cell phone with a cart of vegetables&#10;&#10;Description automatically generated">
            <a:extLst>
              <a:ext uri="{FF2B5EF4-FFF2-40B4-BE49-F238E27FC236}">
                <a16:creationId xmlns:a16="http://schemas.microsoft.com/office/drawing/2014/main" id="{DD86242A-CC04-2483-FDE2-679D30C3BEF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69640" y="384308"/>
            <a:ext cx="1052720" cy="2173357"/>
          </a:xfrm>
          <a:prstGeom prst="rect">
            <a:avLst/>
          </a:prstGeom>
        </p:spPr>
      </p:pic>
    </p:spTree>
    <p:extLst>
      <p:ext uri="{BB962C8B-B14F-4D97-AF65-F5344CB8AC3E}">
        <p14:creationId xmlns:p14="http://schemas.microsoft.com/office/powerpoint/2010/main" val="273613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125" y="0"/>
            <a:ext cx="10515600" cy="1325563"/>
          </a:xfrm>
        </p:spPr>
        <p:txBody>
          <a:bodyPr/>
          <a:lstStyle/>
          <a:p>
            <a:r>
              <a:rPr lang="en-US" b="1" i="1" dirty="0" smtClean="0">
                <a:latin typeface="Times New Roman" panose="02020603050405020304" pitchFamily="18" charset="0"/>
                <a:cs typeface="Times New Roman" panose="02020603050405020304" pitchFamily="18" charset="0"/>
              </a:rPr>
              <a:t>5G Use Cases</a:t>
            </a:r>
            <a:endParaRPr lang="en-US" b="1" i="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16565" y="1194934"/>
            <a:ext cx="10716466"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Enhanced Real-Time Data Transmission: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Leveraging </a:t>
            </a:r>
            <a:r>
              <a:rPr lang="en-US" dirty="0">
                <a:latin typeface="Times New Roman" panose="02020603050405020304" pitchFamily="18" charset="0"/>
                <a:cs typeface="Times New Roman" panose="02020603050405020304" pitchFamily="18" charset="0"/>
              </a:rPr>
              <a:t>the high-speed and low-latency capabilities of 5G networks, the fruit cart's camera data can be transmitted in real time to the mobile application. This ensures that customers receive instant and updated information about the freshness of fruits and vegetables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Edge Computing for Rapid Processing: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5G's </a:t>
            </a:r>
            <a:r>
              <a:rPr lang="en-US" dirty="0">
                <a:latin typeface="Times New Roman" panose="02020603050405020304" pitchFamily="18" charset="0"/>
                <a:cs typeface="Times New Roman" panose="02020603050405020304" pitchFamily="18" charset="0"/>
              </a:rPr>
              <a:t>support for edge computing can facilitate rapid processing of data collected by the fruit cart's camera. This allows for quick analysis of the produce's freshness and ensures minimal delays in providing accurate information to customers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Seamless Connectivity for GPS Integration: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5G </a:t>
            </a:r>
            <a:r>
              <a:rPr lang="en-US" dirty="0">
                <a:latin typeface="Times New Roman" panose="02020603050405020304" pitchFamily="18" charset="0"/>
                <a:cs typeface="Times New Roman" panose="02020603050405020304" pitchFamily="18" charset="0"/>
              </a:rPr>
              <a:t>networks' robust connectivity will enable seamless integration of GPS technology, ensuring that customers can easily locate nearby fruit carts without experiencing delays or connection issues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Remote Monitoring and Management: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With </a:t>
            </a:r>
            <a:r>
              <a:rPr lang="en-US" dirty="0">
                <a:latin typeface="Times New Roman" panose="02020603050405020304" pitchFamily="18" charset="0"/>
                <a:cs typeface="Times New Roman" panose="02020603050405020304" pitchFamily="18" charset="0"/>
              </a:rPr>
              <a:t>5G's high-speed connectivity and reliability, the fruit cart system can be remotely monitored and managed. This feature allows for efficient troubleshooting, software updates, and real-time adjustments, enhancing overall system performance and customer satisfaction.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70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D69F1-5C0F-373A-B290-837B88521611}"/>
              </a:ext>
            </a:extLst>
          </p:cNvPr>
          <p:cNvSpPr>
            <a:spLocks noGrp="1"/>
          </p:cNvSpPr>
          <p:nvPr>
            <p:ph type="title"/>
          </p:nvPr>
        </p:nvSpPr>
        <p:spPr>
          <a:xfrm>
            <a:off x="683456" y="196313"/>
            <a:ext cx="10515600" cy="1325563"/>
          </a:xfrm>
        </p:spPr>
        <p:txBody>
          <a:bodyPr>
            <a:normAutofit/>
          </a:bodyPr>
          <a:lstStyle/>
          <a:p>
            <a:r>
              <a:rPr lang="en-US" sz="4000" b="1" i="1" dirty="0">
                <a:latin typeface="Times New Roman" panose="02020603050405020304" pitchFamily="18" charset="0"/>
                <a:cs typeface="Times New Roman" panose="02020603050405020304" pitchFamily="18" charset="0"/>
              </a:rPr>
              <a:t>Work contribution to Society </a:t>
            </a:r>
            <a:endParaRPr lang="en-PK" sz="4000" b="1" i="1" dirty="0">
              <a:latin typeface="Times New Roman" panose="02020603050405020304" pitchFamily="18" charset="0"/>
              <a:cs typeface="Times New Roman" panose="02020603050405020304" pitchFamily="18" charset="0"/>
            </a:endParaRPr>
          </a:p>
        </p:txBody>
      </p:sp>
      <p:sp>
        <p:nvSpPr>
          <p:cNvPr id="4" name="Rectangle 3"/>
          <p:cNvSpPr/>
          <p:nvPr/>
        </p:nvSpPr>
        <p:spPr>
          <a:xfrm>
            <a:off x="365760" y="1648485"/>
            <a:ext cx="11380763" cy="4247317"/>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Enhancing Food Quality and Safety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Smart Cart uses computer vision technology to assess the freshness of fruits and vegetables in real-time, helping ensure that customers receive high-quality and safe produce. This can reduce the risk of foodborne illnesses and improve overall public health.</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Fair Pricing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system's price verification capabilities help ensure that customers are charged fair prices for the fruits and vegetables they purchase. This prevents overcharging and promotes ethical business practices among fruit cart vendors.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Economic Opportunities</a:t>
            </a:r>
            <a:r>
              <a:rPr lang="en-US" dirty="0">
                <a:latin typeface="Times New Roman" panose="02020603050405020304" pitchFamily="18" charset="0"/>
                <a:cs typeface="Times New Roman" panose="02020603050405020304" pitchFamily="18" charset="0"/>
              </a:rPr>
              <a:t>: The Smart Cart can potentially expand the customer base for fruit cart vendors, leading to increased income and economic opportunities for these small-scale entrepreneurs. It can also help them build better relationships with their customers.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Technology Integration</a:t>
            </a:r>
            <a:r>
              <a:rPr lang="en-US" dirty="0">
                <a:latin typeface="Times New Roman" panose="02020603050405020304" pitchFamily="18" charset="0"/>
                <a:cs typeface="Times New Roman" panose="02020603050405020304" pitchFamily="18" charset="0"/>
              </a:rPr>
              <a:t>: The Smart Cart integrates various technologies such as mobile applications, cloud computing, and GPS. This integration not only improves the efficiency of the fruit cart operation but also provides an example of how technology can be harnessed for the benefit of society.</a:t>
            </a:r>
          </a:p>
        </p:txBody>
      </p:sp>
    </p:spTree>
    <p:extLst>
      <p:ext uri="{BB962C8B-B14F-4D97-AF65-F5344CB8AC3E}">
        <p14:creationId xmlns:p14="http://schemas.microsoft.com/office/powerpoint/2010/main" val="57442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802C-6F70-60B6-99A6-334F41E755D2}"/>
              </a:ext>
            </a:extLst>
          </p:cNvPr>
          <p:cNvSpPr>
            <a:spLocks noGrp="1"/>
          </p:cNvSpPr>
          <p:nvPr>
            <p:ph type="title"/>
          </p:nvPr>
        </p:nvSpPr>
        <p:spPr>
          <a:xfrm>
            <a:off x="450168" y="31335"/>
            <a:ext cx="10515600" cy="1325563"/>
          </a:xfrm>
        </p:spPr>
        <p:txBody>
          <a:bodyPr>
            <a:normAutofit/>
          </a:bodyPr>
          <a:lstStyle/>
          <a:p>
            <a:r>
              <a:rPr lang="en-US" sz="3600" b="1" i="1" dirty="0">
                <a:latin typeface="Times New Roman" panose="02020603050405020304" pitchFamily="18" charset="0"/>
                <a:cs typeface="Times New Roman" panose="02020603050405020304" pitchFamily="18" charset="0"/>
              </a:rPr>
              <a:t>Literature Review</a:t>
            </a:r>
            <a:endParaRPr lang="en-PK" sz="3600" b="1" i="1" dirty="0">
              <a:latin typeface="Times New Roman" panose="02020603050405020304" pitchFamily="18" charset="0"/>
              <a:cs typeface="Times New Roman" panose="02020603050405020304" pitchFamily="18" charset="0"/>
            </a:endParaRPr>
          </a:p>
        </p:txBody>
      </p:sp>
      <p:graphicFrame>
        <p:nvGraphicFramePr>
          <p:cNvPr id="5" name="Google Shape;204;p9"/>
          <p:cNvGraphicFramePr/>
          <p:nvPr>
            <p:extLst>
              <p:ext uri="{D42A27DB-BD31-4B8C-83A1-F6EECF244321}">
                <p14:modId xmlns:p14="http://schemas.microsoft.com/office/powerpoint/2010/main" val="2460998664"/>
              </p:ext>
            </p:extLst>
          </p:nvPr>
        </p:nvGraphicFramePr>
        <p:xfrm>
          <a:off x="450168" y="1196970"/>
          <a:ext cx="11324490" cy="5302304"/>
        </p:xfrm>
        <a:graphic>
          <a:graphicData uri="http://schemas.openxmlformats.org/drawingml/2006/table">
            <a:tbl>
              <a:tblPr firstRow="1" firstCol="1">
                <a:tableStyleId>{93296810-A885-4BE3-A3E7-6D5BEEA58F35}</a:tableStyleId>
              </a:tblPr>
              <a:tblGrid>
                <a:gridCol w="1896310">
                  <a:extLst>
                    <a:ext uri="{9D8B030D-6E8A-4147-A177-3AD203B41FA5}">
                      <a16:colId xmlns:a16="http://schemas.microsoft.com/office/drawing/2014/main" val="20000"/>
                    </a:ext>
                  </a:extLst>
                </a:gridCol>
                <a:gridCol w="1896310">
                  <a:extLst>
                    <a:ext uri="{9D8B030D-6E8A-4147-A177-3AD203B41FA5}">
                      <a16:colId xmlns:a16="http://schemas.microsoft.com/office/drawing/2014/main" val="20001"/>
                    </a:ext>
                  </a:extLst>
                </a:gridCol>
                <a:gridCol w="2013291">
                  <a:extLst>
                    <a:ext uri="{9D8B030D-6E8A-4147-A177-3AD203B41FA5}">
                      <a16:colId xmlns:a16="http://schemas.microsoft.com/office/drawing/2014/main" val="20002"/>
                    </a:ext>
                  </a:extLst>
                </a:gridCol>
                <a:gridCol w="2142571">
                  <a:extLst>
                    <a:ext uri="{9D8B030D-6E8A-4147-A177-3AD203B41FA5}">
                      <a16:colId xmlns:a16="http://schemas.microsoft.com/office/drawing/2014/main" val="20003"/>
                    </a:ext>
                  </a:extLst>
                </a:gridCol>
                <a:gridCol w="1993523">
                  <a:extLst>
                    <a:ext uri="{9D8B030D-6E8A-4147-A177-3AD203B41FA5}">
                      <a16:colId xmlns:a16="http://schemas.microsoft.com/office/drawing/2014/main" val="20004"/>
                    </a:ext>
                  </a:extLst>
                </a:gridCol>
                <a:gridCol w="1382485">
                  <a:extLst>
                    <a:ext uri="{9D8B030D-6E8A-4147-A177-3AD203B41FA5}">
                      <a16:colId xmlns:a16="http://schemas.microsoft.com/office/drawing/2014/main" val="20005"/>
                    </a:ext>
                  </a:extLst>
                </a:gridCol>
              </a:tblGrid>
              <a:tr h="339109">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Published</a:t>
                      </a:r>
                      <a:r>
                        <a:rPr lang="en-US" sz="1600" u="none" strike="noStrike" cap="none" baseline="0" dirty="0">
                          <a:latin typeface="Times New Roman" panose="02020603050405020304" pitchFamily="18" charset="0"/>
                          <a:cs typeface="Times New Roman" panose="02020603050405020304" pitchFamily="18" charset="0"/>
                          <a:sym typeface="Times New Roman"/>
                        </a:rPr>
                        <a:t> in year</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Classes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Method</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Features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Classifiers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Reference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extLst>
                  <a:ext uri="{0D108BD9-81ED-4DB2-BD59-A6C34878D82A}">
                    <a16:rowId xmlns:a16="http://schemas.microsoft.com/office/drawing/2014/main" val="10000"/>
                  </a:ext>
                </a:extLst>
              </a:tr>
              <a:tr h="880796">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IRJET</a:t>
                      </a:r>
                      <a:r>
                        <a:rPr lang="en-US" sz="1600" baseline="0" dirty="0">
                          <a:solidFill>
                            <a:schemeClr val="tx1"/>
                          </a:solidFill>
                          <a:latin typeface="Times New Roman" panose="02020603050405020304" pitchFamily="18" charset="0"/>
                          <a:cs typeface="Times New Roman" panose="02020603050405020304" pitchFamily="18" charset="0"/>
                        </a:rPr>
                        <a:t> 2021</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Apple, banana, Mang</a:t>
                      </a:r>
                      <a:r>
                        <a:rPr lang="en-US" sz="1600" u="none" strike="noStrike" cap="none" baseline="0" dirty="0">
                          <a:latin typeface="Times New Roman" panose="02020603050405020304" pitchFamily="18" charset="0"/>
                          <a:cs typeface="Times New Roman" panose="02020603050405020304" pitchFamily="18" charset="0"/>
                          <a:sym typeface="Times New Roman"/>
                        </a:rPr>
                        <a:t>o</a:t>
                      </a:r>
                    </a:p>
                    <a:p>
                      <a:pPr marL="0" marR="0" lvl="0" indent="0" algn="ctr" rtl="0">
                        <a:spcBef>
                          <a:spcPts val="0"/>
                        </a:spcBef>
                        <a:spcAft>
                          <a:spcPts val="0"/>
                        </a:spcAft>
                        <a:buNone/>
                      </a:pPr>
                      <a:r>
                        <a:rPr lang="en-US" sz="1600" u="none" strike="noStrike" cap="none" baseline="0" dirty="0">
                          <a:latin typeface="Times New Roman" panose="02020603050405020304" pitchFamily="18" charset="0"/>
                          <a:cs typeface="Times New Roman" panose="02020603050405020304" pitchFamily="18" charset="0"/>
                          <a:sym typeface="Times New Roman"/>
                        </a:rPr>
                        <a:t>Disease</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K-means clustering technique to cluster the images</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color, morphology,</a:t>
                      </a:r>
                      <a:r>
                        <a:rPr lang="en-US" sz="1600" baseline="0" dirty="0">
                          <a:latin typeface="Times New Roman" panose="02020603050405020304" pitchFamily="18" charset="0"/>
                          <a:cs typeface="Times New Roman" panose="02020603050405020304" pitchFamily="18" charset="0"/>
                        </a:rPr>
                        <a:t> Color Coherence Vector (CCV)</a:t>
                      </a:r>
                      <a:r>
                        <a:rPr lang="en-US" sz="1600" dirty="0">
                          <a:latin typeface="Times New Roman" panose="02020603050405020304" pitchFamily="18" charset="0"/>
                          <a:cs typeface="Times New Roman" panose="02020603050405020304" pitchFamily="18" charset="0"/>
                        </a:rPr>
                        <a:t>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Support Vector Machine (SVM). </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[6]</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extLst>
                  <a:ext uri="{0D108BD9-81ED-4DB2-BD59-A6C34878D82A}">
                    <a16:rowId xmlns:a16="http://schemas.microsoft.com/office/drawing/2014/main" val="10001"/>
                  </a:ext>
                </a:extLst>
              </a:tr>
              <a:tr h="1608557">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ICIRCA</a:t>
                      </a:r>
                      <a:r>
                        <a:rPr lang="en-US" sz="1600" baseline="0" dirty="0">
                          <a:solidFill>
                            <a:schemeClr val="tx1"/>
                          </a:solidFill>
                          <a:latin typeface="Times New Roman" panose="02020603050405020304" pitchFamily="18" charset="0"/>
                          <a:cs typeface="Times New Roman" panose="02020603050405020304" pitchFamily="18" charset="0"/>
                        </a:rPr>
                        <a:t> 2020</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Banana disease</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 classifying the diseases in the banana plant at the earlier stage to prevent the nearby plants from the same diseases.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Feature extraction classification is mainly based on the pattern recognition</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Artificial</a:t>
                      </a:r>
                      <a:r>
                        <a:rPr lang="en-US" sz="1600" u="none" strike="noStrike" cap="none" baseline="0" dirty="0">
                          <a:latin typeface="Times New Roman" panose="02020603050405020304" pitchFamily="18" charset="0"/>
                          <a:cs typeface="Times New Roman" panose="02020603050405020304" pitchFamily="18" charset="0"/>
                          <a:sym typeface="Times New Roman"/>
                        </a:rPr>
                        <a:t> Neural Network </a:t>
                      </a:r>
                      <a:r>
                        <a:rPr lang="en-US" sz="1600" u="none" strike="noStrike" cap="none" dirty="0">
                          <a:latin typeface="Times New Roman" panose="02020603050405020304" pitchFamily="18" charset="0"/>
                          <a:cs typeface="Times New Roman" panose="02020603050405020304" pitchFamily="18" charset="0"/>
                          <a:sym typeface="Times New Roman"/>
                        </a:rPr>
                        <a:t>(ANN)</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[7]</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10002"/>
                  </a:ext>
                </a:extLst>
              </a:tr>
              <a:tr h="1083393">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Springer 2015</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Apple diseases blotch, rot and scab</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Threshold approach is used for segmentation. k-means clustering</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Texture, shape and color features.</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multi-class support vector machine</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[1]</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10003"/>
                  </a:ext>
                </a:extLst>
              </a:tr>
              <a:tr h="1390449">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IJSR 2015 </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Leaf or Fruit and fruit images</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Otsu’ method, k-means clustering</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dirty="0">
                          <a:latin typeface="Times New Roman" panose="02020603050405020304" pitchFamily="18" charset="0"/>
                          <a:cs typeface="Times New Roman" panose="02020603050405020304" pitchFamily="18" charset="0"/>
                        </a:rPr>
                        <a:t>Color Coherence Vector, Complete Local Binary Pattern and Local Binary Pattern , Color Histogram </a:t>
                      </a:r>
                      <a:endParaRPr sz="1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dirty="0">
                          <a:latin typeface="Times New Roman" panose="02020603050405020304" pitchFamily="18" charset="0"/>
                          <a:cs typeface="Times New Roman" panose="02020603050405020304" pitchFamily="18" charset="0"/>
                        </a:rPr>
                        <a:t>Artificial Neural Network,</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Support Vector Machine (SVM)</a:t>
                      </a:r>
                      <a:endParaRPr sz="1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u="none" strike="noStrike" cap="none" dirty="0">
                          <a:latin typeface="Times New Roman" panose="02020603050405020304" pitchFamily="18" charset="0"/>
                          <a:cs typeface="Times New Roman" panose="02020603050405020304" pitchFamily="18" charset="0"/>
                          <a:sym typeface="Times New Roman"/>
                        </a:rPr>
                        <a:t>[2]</a:t>
                      </a:r>
                      <a:endParaRPr sz="1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4685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212;p10"/>
          <p:cNvGraphicFramePr/>
          <p:nvPr>
            <p:extLst>
              <p:ext uri="{D42A27DB-BD31-4B8C-83A1-F6EECF244321}">
                <p14:modId xmlns:p14="http://schemas.microsoft.com/office/powerpoint/2010/main" val="1770837699"/>
              </p:ext>
            </p:extLst>
          </p:nvPr>
        </p:nvGraphicFramePr>
        <p:xfrm>
          <a:off x="397314" y="1252023"/>
          <a:ext cx="11363277" cy="5256329"/>
        </p:xfrm>
        <a:graphic>
          <a:graphicData uri="http://schemas.openxmlformats.org/drawingml/2006/table">
            <a:tbl>
              <a:tblPr firstRow="1" firstCol="1">
                <a:tableStyleId>{93296810-A885-4BE3-A3E7-6D5BEEA58F35}</a:tableStyleId>
              </a:tblPr>
              <a:tblGrid>
                <a:gridCol w="1892088">
                  <a:extLst>
                    <a:ext uri="{9D8B030D-6E8A-4147-A177-3AD203B41FA5}">
                      <a16:colId xmlns:a16="http://schemas.microsoft.com/office/drawing/2014/main" val="20000"/>
                    </a:ext>
                  </a:extLst>
                </a:gridCol>
                <a:gridCol w="1917686">
                  <a:extLst>
                    <a:ext uri="{9D8B030D-6E8A-4147-A177-3AD203B41FA5}">
                      <a16:colId xmlns:a16="http://schemas.microsoft.com/office/drawing/2014/main" val="20001"/>
                    </a:ext>
                  </a:extLst>
                </a:gridCol>
                <a:gridCol w="1948399">
                  <a:extLst>
                    <a:ext uri="{9D8B030D-6E8A-4147-A177-3AD203B41FA5}">
                      <a16:colId xmlns:a16="http://schemas.microsoft.com/office/drawing/2014/main" val="20002"/>
                    </a:ext>
                  </a:extLst>
                </a:gridCol>
                <a:gridCol w="2138318">
                  <a:extLst>
                    <a:ext uri="{9D8B030D-6E8A-4147-A177-3AD203B41FA5}">
                      <a16:colId xmlns:a16="http://schemas.microsoft.com/office/drawing/2014/main" val="20003"/>
                    </a:ext>
                  </a:extLst>
                </a:gridCol>
                <a:gridCol w="2085251">
                  <a:extLst>
                    <a:ext uri="{9D8B030D-6E8A-4147-A177-3AD203B41FA5}">
                      <a16:colId xmlns:a16="http://schemas.microsoft.com/office/drawing/2014/main" val="20004"/>
                    </a:ext>
                  </a:extLst>
                </a:gridCol>
                <a:gridCol w="1381535">
                  <a:extLst>
                    <a:ext uri="{9D8B030D-6E8A-4147-A177-3AD203B41FA5}">
                      <a16:colId xmlns:a16="http://schemas.microsoft.com/office/drawing/2014/main" val="20005"/>
                    </a:ext>
                  </a:extLst>
                </a:gridCol>
              </a:tblGrid>
              <a:tr h="333244">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Published</a:t>
                      </a:r>
                      <a:r>
                        <a:rPr lang="en-US" sz="1600" u="none" strike="noStrike" cap="none" baseline="0" dirty="0">
                          <a:latin typeface="Times New Roman" panose="02020603050405020304" pitchFamily="18" charset="0"/>
                          <a:cs typeface="Times New Roman" panose="02020603050405020304" pitchFamily="18" charset="0"/>
                          <a:sym typeface="Times New Roman"/>
                        </a:rPr>
                        <a:t> in year</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classes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Method</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Features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Classifiers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Reference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0"/>
                  </a:ext>
                </a:extLst>
              </a:tr>
              <a:tr h="1764486">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IRJET 2015 </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Apple scrub, apple bitter rot</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image segmentation RGB to gray conversion median filter, edge detector, and morphology operation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Texture, shape and color features.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support vector machine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[3]</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extLst>
                  <a:ext uri="{0D108BD9-81ED-4DB2-BD59-A6C34878D82A}">
                    <a16:rowId xmlns:a16="http://schemas.microsoft.com/office/drawing/2014/main" val="10001"/>
                  </a:ext>
                </a:extLst>
              </a:tr>
              <a:tr h="1311944">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dirty="0">
                          <a:solidFill>
                            <a:schemeClr val="tx1"/>
                          </a:solidFill>
                          <a:latin typeface="Times New Roman" panose="02020603050405020304" pitchFamily="18" charset="0"/>
                          <a:cs typeface="Times New Roman" panose="02020603050405020304" pitchFamily="18" charset="0"/>
                        </a:rPr>
                        <a:t>IJCSIT 2015 </a:t>
                      </a:r>
                      <a:endParaRPr sz="1600" b="1"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Pomegranate disease detection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Intent searching with k mean clustering</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Color, Morphology and Texture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K-nearest neighbor algorithm</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[4]</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extLst>
                  <a:ext uri="{0D108BD9-81ED-4DB2-BD59-A6C34878D82A}">
                    <a16:rowId xmlns:a16="http://schemas.microsoft.com/office/drawing/2014/main" val="10002"/>
                  </a:ext>
                </a:extLst>
              </a:tr>
              <a:tr h="1844609">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IEEE 2012 </a:t>
                      </a:r>
                      <a:endParaRPr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Apple plant disease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Local binary pattern with SVM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Color Coherence Vector, Global Color Histogram , Complete Local Binary Pattern and Local Binary Pattern</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Support Vector Machine (SVM). </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[5]</a:t>
                      </a:r>
                      <a:endParaRPr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5" name="Rectangle 4"/>
          <p:cNvSpPr/>
          <p:nvPr/>
        </p:nvSpPr>
        <p:spPr>
          <a:xfrm>
            <a:off x="411524" y="374526"/>
            <a:ext cx="5622052" cy="646331"/>
          </a:xfrm>
          <a:prstGeom prst="rect">
            <a:avLst/>
          </a:prstGeom>
        </p:spPr>
        <p:txBody>
          <a:bodyPr wrap="none">
            <a:spAutoFit/>
          </a:bodyPr>
          <a:lstStyle/>
          <a:p>
            <a:r>
              <a:rPr lang="en-US" sz="3600" b="1" i="1" dirty="0">
                <a:latin typeface="Times New Roman" panose="02020603050405020304" pitchFamily="18" charset="0"/>
                <a:cs typeface="Times New Roman" panose="02020603050405020304" pitchFamily="18" charset="0"/>
              </a:rPr>
              <a:t>Literature Review (…Contd)</a:t>
            </a:r>
            <a:endParaRPr lang="en-US" sz="3600" dirty="0"/>
          </a:p>
        </p:txBody>
      </p:sp>
    </p:spTree>
    <p:extLst>
      <p:ext uri="{BB962C8B-B14F-4D97-AF65-F5344CB8AC3E}">
        <p14:creationId xmlns:p14="http://schemas.microsoft.com/office/powerpoint/2010/main" val="307337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17719309"/>
              </p:ext>
            </p:extLst>
          </p:nvPr>
        </p:nvGraphicFramePr>
        <p:xfrm>
          <a:off x="286939" y="1332981"/>
          <a:ext cx="11528478" cy="5130287"/>
        </p:xfrm>
        <a:graphic>
          <a:graphicData uri="http://schemas.openxmlformats.org/drawingml/2006/table">
            <a:tbl>
              <a:tblPr firstRow="1" bandRow="1">
                <a:tableStyleId>{93296810-A885-4BE3-A3E7-6D5BEEA58F35}</a:tableStyleId>
              </a:tblPr>
              <a:tblGrid>
                <a:gridCol w="1280942">
                  <a:extLst>
                    <a:ext uri="{9D8B030D-6E8A-4147-A177-3AD203B41FA5}">
                      <a16:colId xmlns:a16="http://schemas.microsoft.com/office/drawing/2014/main" val="137184898"/>
                    </a:ext>
                  </a:extLst>
                </a:gridCol>
                <a:gridCol w="1280942">
                  <a:extLst>
                    <a:ext uri="{9D8B030D-6E8A-4147-A177-3AD203B41FA5}">
                      <a16:colId xmlns:a16="http://schemas.microsoft.com/office/drawing/2014/main" val="669100676"/>
                    </a:ext>
                  </a:extLst>
                </a:gridCol>
                <a:gridCol w="1280942">
                  <a:extLst>
                    <a:ext uri="{9D8B030D-6E8A-4147-A177-3AD203B41FA5}">
                      <a16:colId xmlns:a16="http://schemas.microsoft.com/office/drawing/2014/main" val="1580740011"/>
                    </a:ext>
                  </a:extLst>
                </a:gridCol>
                <a:gridCol w="1280942">
                  <a:extLst>
                    <a:ext uri="{9D8B030D-6E8A-4147-A177-3AD203B41FA5}">
                      <a16:colId xmlns:a16="http://schemas.microsoft.com/office/drawing/2014/main" val="3744605071"/>
                    </a:ext>
                  </a:extLst>
                </a:gridCol>
                <a:gridCol w="1280942">
                  <a:extLst>
                    <a:ext uri="{9D8B030D-6E8A-4147-A177-3AD203B41FA5}">
                      <a16:colId xmlns:a16="http://schemas.microsoft.com/office/drawing/2014/main" val="3330618754"/>
                    </a:ext>
                  </a:extLst>
                </a:gridCol>
                <a:gridCol w="1280942">
                  <a:extLst>
                    <a:ext uri="{9D8B030D-6E8A-4147-A177-3AD203B41FA5}">
                      <a16:colId xmlns:a16="http://schemas.microsoft.com/office/drawing/2014/main" val="3452428250"/>
                    </a:ext>
                  </a:extLst>
                </a:gridCol>
                <a:gridCol w="1280942">
                  <a:extLst>
                    <a:ext uri="{9D8B030D-6E8A-4147-A177-3AD203B41FA5}">
                      <a16:colId xmlns:a16="http://schemas.microsoft.com/office/drawing/2014/main" val="3771945829"/>
                    </a:ext>
                  </a:extLst>
                </a:gridCol>
                <a:gridCol w="1280942">
                  <a:extLst>
                    <a:ext uri="{9D8B030D-6E8A-4147-A177-3AD203B41FA5}">
                      <a16:colId xmlns:a16="http://schemas.microsoft.com/office/drawing/2014/main" val="905378351"/>
                    </a:ext>
                  </a:extLst>
                </a:gridCol>
                <a:gridCol w="1280942">
                  <a:extLst>
                    <a:ext uri="{9D8B030D-6E8A-4147-A177-3AD203B41FA5}">
                      <a16:colId xmlns:a16="http://schemas.microsoft.com/office/drawing/2014/main" val="1505933917"/>
                    </a:ext>
                  </a:extLst>
                </a:gridCol>
              </a:tblGrid>
              <a:tr h="356904">
                <a:tc rowSpan="2">
                  <a:txBody>
                    <a:bodyPr/>
                    <a:lstStyle/>
                    <a:p>
                      <a:pPr algn="ctr"/>
                      <a:r>
                        <a:rPr lang="en-US" sz="1700" dirty="0">
                          <a:latin typeface="Times New Roman" panose="02020603050405020304" pitchFamily="18" charset="0"/>
                          <a:cs typeface="Times New Roman" panose="02020603050405020304" pitchFamily="18" charset="0"/>
                        </a:rPr>
                        <a:t>Application Startup Name</a:t>
                      </a:r>
                    </a:p>
                  </a:txBody>
                  <a:tcPr marL="88004" marR="88004" marT="44002" marB="44002"/>
                </a:tc>
                <a:tc gridSpan="8">
                  <a:txBody>
                    <a:bodyPr/>
                    <a:lstStyle/>
                    <a:p>
                      <a:pPr algn="ctr"/>
                      <a:r>
                        <a:rPr lang="en-US" sz="1700" dirty="0">
                          <a:latin typeface="Times New Roman" panose="02020603050405020304" pitchFamily="18" charset="0"/>
                          <a:cs typeface="Times New Roman" panose="02020603050405020304" pitchFamily="18" charset="0"/>
                        </a:rPr>
                        <a:t>Features</a:t>
                      </a:r>
                    </a:p>
                  </a:txBody>
                  <a:tcPr marL="88004" marR="88004" marT="44002" marB="44002"/>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3639679"/>
                  </a:ext>
                </a:extLst>
              </a:tr>
              <a:tr h="1408058">
                <a:tc vMerge="1">
                  <a:txBody>
                    <a:bodyPr/>
                    <a:lstStyle/>
                    <a:p>
                      <a:endParaRPr lang="en-US" dirty="0"/>
                    </a:p>
                  </a:txBody>
                  <a:tcPr/>
                </a:tc>
                <a:tc>
                  <a:txBody>
                    <a:bodyPr/>
                    <a:lstStyle/>
                    <a:p>
                      <a:pPr algn="ctr"/>
                      <a:r>
                        <a:rPr lang="en-US" sz="1700" dirty="0">
                          <a:latin typeface="Times New Roman" panose="02020603050405020304" pitchFamily="18" charset="0"/>
                          <a:cs typeface="Times New Roman" panose="02020603050405020304" pitchFamily="18" charset="0"/>
                        </a:rPr>
                        <a:t>Fruit /</a:t>
                      </a:r>
                      <a:r>
                        <a:rPr lang="en-US" sz="1700" baseline="0" dirty="0">
                          <a:latin typeface="Times New Roman" panose="02020603050405020304" pitchFamily="18" charset="0"/>
                          <a:cs typeface="Times New Roman" panose="02020603050405020304" pitchFamily="18" charset="0"/>
                        </a:rPr>
                        <a:t> Vegetable Price</a:t>
                      </a: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Comparison with government prices</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Freshness monitoring through Computer Vision </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Nearby Cart location</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Home delivery</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Boxes based on dietary preferences</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Have Website</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Have Application</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extLst>
                  <a:ext uri="{0D108BD9-81ED-4DB2-BD59-A6C34878D82A}">
                    <a16:rowId xmlns:a16="http://schemas.microsoft.com/office/drawing/2014/main" val="276491852"/>
                  </a:ext>
                </a:extLst>
              </a:tr>
              <a:tr h="880036">
                <a:tc>
                  <a:txBody>
                    <a:bodyPr/>
                    <a:lstStyle/>
                    <a:p>
                      <a:pPr algn="ctr"/>
                      <a:r>
                        <a:rPr lang="en-US" sz="1700" b="1" dirty="0" err="1">
                          <a:latin typeface="Times New Roman" panose="02020603050405020304" pitchFamily="18" charset="0"/>
                          <a:cs typeface="Times New Roman" panose="02020603050405020304" pitchFamily="18" charset="0"/>
                        </a:rPr>
                        <a:t>IntelliCart</a:t>
                      </a:r>
                      <a:r>
                        <a:rPr lang="en-US" sz="1700" b="1" dirty="0">
                          <a:latin typeface="Times New Roman" panose="02020603050405020304" pitchFamily="18" charset="0"/>
                          <a:cs typeface="Times New Roman" panose="02020603050405020304" pitchFamily="18" charset="0"/>
                        </a:rPr>
                        <a:t> (Our Project)</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541953242"/>
                  </a:ext>
                </a:extLst>
              </a:tr>
              <a:tr h="616025">
                <a:tc>
                  <a:txBody>
                    <a:bodyPr/>
                    <a:lstStyle/>
                    <a:p>
                      <a:pPr algn="ctr"/>
                      <a:r>
                        <a:rPr lang="en-US" sz="1700" b="1" dirty="0">
                          <a:latin typeface="Times New Roman" panose="02020603050405020304" pitchFamily="18" charset="0"/>
                          <a:cs typeface="Times New Roman" panose="02020603050405020304" pitchFamily="18" charset="0"/>
                        </a:rPr>
                        <a:t>FruitSabzi</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776804812"/>
                  </a:ext>
                </a:extLst>
              </a:tr>
              <a:tr h="356904">
                <a:tc>
                  <a:txBody>
                    <a:bodyPr/>
                    <a:lstStyle/>
                    <a:p>
                      <a:pPr algn="ctr"/>
                      <a:r>
                        <a:rPr lang="en-US" sz="1700" b="1" dirty="0">
                          <a:latin typeface="Times New Roman" panose="02020603050405020304" pitchFamily="18" charset="0"/>
                          <a:cs typeface="Times New Roman" panose="02020603050405020304" pitchFamily="18" charset="0"/>
                        </a:rPr>
                        <a:t>Farmette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953533810"/>
                  </a:ext>
                </a:extLst>
              </a:tr>
              <a:tr h="798552">
                <a:tc>
                  <a:txBody>
                    <a:bodyPr/>
                    <a:lstStyle/>
                    <a:p>
                      <a:pPr algn="ctr"/>
                      <a:r>
                        <a:rPr lang="en-US" sz="1700" b="1" dirty="0">
                          <a:latin typeface="Times New Roman" panose="02020603050405020304" pitchFamily="18" charset="0"/>
                          <a:cs typeface="Times New Roman" panose="02020603050405020304" pitchFamily="18" charset="0"/>
                        </a:rPr>
                        <a:t>F2H- Farm to Home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1945992608"/>
                  </a:ext>
                </a:extLst>
              </a:tr>
              <a:tr h="356904">
                <a:tc>
                  <a:txBody>
                    <a:bodyPr/>
                    <a:lstStyle/>
                    <a:p>
                      <a:pPr algn="ctr"/>
                      <a:r>
                        <a:rPr lang="en-US" sz="1700" b="1" dirty="0">
                          <a:latin typeface="Times New Roman" panose="02020603050405020304" pitchFamily="18" charset="0"/>
                          <a:cs typeface="Times New Roman" panose="02020603050405020304" pitchFamily="18" charset="0"/>
                        </a:rPr>
                        <a:t>FreshSabz</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62052588"/>
                  </a:ext>
                </a:extLst>
              </a:tr>
              <a:tr h="356904">
                <a:tc>
                  <a:txBody>
                    <a:bodyPr/>
                    <a:lstStyle/>
                    <a:p>
                      <a:pPr algn="ctr"/>
                      <a:r>
                        <a:rPr lang="en-US" sz="1700" b="1" dirty="0">
                          <a:latin typeface="Times New Roman" panose="02020603050405020304" pitchFamily="18" charset="0"/>
                          <a:cs typeface="Times New Roman" panose="02020603050405020304" pitchFamily="18" charset="0"/>
                        </a:rPr>
                        <a:t>Subzi.pk</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651806421"/>
                  </a:ext>
                </a:extLst>
              </a:tr>
            </a:tbl>
          </a:graphicData>
        </a:graphic>
      </p:graphicFrame>
      <p:sp>
        <p:nvSpPr>
          <p:cNvPr id="6" name="Rectangle 5"/>
          <p:cNvSpPr/>
          <p:nvPr/>
        </p:nvSpPr>
        <p:spPr>
          <a:xfrm>
            <a:off x="286939" y="333137"/>
            <a:ext cx="10424603" cy="646331"/>
          </a:xfrm>
          <a:prstGeom prst="rect">
            <a:avLst/>
          </a:prstGeom>
        </p:spPr>
        <p:txBody>
          <a:bodyPr wrap="square">
            <a:spAutoFit/>
          </a:bodyPr>
          <a:lstStyle/>
          <a:p>
            <a:r>
              <a:rPr lang="en-US" sz="3600" b="1" i="1" dirty="0">
                <a:latin typeface="Times New Roman" panose="02020603050405020304" pitchFamily="18" charset="0"/>
                <a:cs typeface="Times New Roman" panose="02020603050405020304" pitchFamily="18" charset="0"/>
              </a:rPr>
              <a:t>Literature Review (…Contd)</a:t>
            </a:r>
            <a:endParaRPr lang="en-US" sz="36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4334BC4A-599D-79D1-9AC5-2F169A7B927B}"/>
              </a:ext>
            </a:extLst>
          </p:cNvPr>
          <p:cNvGraphicFramePr>
            <a:graphicFrameLocks noGrp="1"/>
          </p:cNvGraphicFramePr>
          <p:nvPr>
            <p:extLst>
              <p:ext uri="{D42A27DB-BD31-4B8C-83A1-F6EECF244321}">
                <p14:modId xmlns:p14="http://schemas.microsoft.com/office/powerpoint/2010/main" val="1117719309"/>
              </p:ext>
            </p:extLst>
          </p:nvPr>
        </p:nvGraphicFramePr>
        <p:xfrm>
          <a:off x="286939" y="1394576"/>
          <a:ext cx="11528478" cy="5130287"/>
        </p:xfrm>
        <a:graphic>
          <a:graphicData uri="http://schemas.openxmlformats.org/drawingml/2006/table">
            <a:tbl>
              <a:tblPr firstRow="1" bandRow="1">
                <a:tableStyleId>{93296810-A885-4BE3-A3E7-6D5BEEA58F35}</a:tableStyleId>
              </a:tblPr>
              <a:tblGrid>
                <a:gridCol w="1280942">
                  <a:extLst>
                    <a:ext uri="{9D8B030D-6E8A-4147-A177-3AD203B41FA5}">
                      <a16:colId xmlns:a16="http://schemas.microsoft.com/office/drawing/2014/main" val="137184898"/>
                    </a:ext>
                  </a:extLst>
                </a:gridCol>
                <a:gridCol w="1280942">
                  <a:extLst>
                    <a:ext uri="{9D8B030D-6E8A-4147-A177-3AD203B41FA5}">
                      <a16:colId xmlns:a16="http://schemas.microsoft.com/office/drawing/2014/main" val="669100676"/>
                    </a:ext>
                  </a:extLst>
                </a:gridCol>
                <a:gridCol w="1280942">
                  <a:extLst>
                    <a:ext uri="{9D8B030D-6E8A-4147-A177-3AD203B41FA5}">
                      <a16:colId xmlns:a16="http://schemas.microsoft.com/office/drawing/2014/main" val="1580740011"/>
                    </a:ext>
                  </a:extLst>
                </a:gridCol>
                <a:gridCol w="1280942">
                  <a:extLst>
                    <a:ext uri="{9D8B030D-6E8A-4147-A177-3AD203B41FA5}">
                      <a16:colId xmlns:a16="http://schemas.microsoft.com/office/drawing/2014/main" val="3744605071"/>
                    </a:ext>
                  </a:extLst>
                </a:gridCol>
                <a:gridCol w="1280942">
                  <a:extLst>
                    <a:ext uri="{9D8B030D-6E8A-4147-A177-3AD203B41FA5}">
                      <a16:colId xmlns:a16="http://schemas.microsoft.com/office/drawing/2014/main" val="3330618754"/>
                    </a:ext>
                  </a:extLst>
                </a:gridCol>
                <a:gridCol w="1280942">
                  <a:extLst>
                    <a:ext uri="{9D8B030D-6E8A-4147-A177-3AD203B41FA5}">
                      <a16:colId xmlns:a16="http://schemas.microsoft.com/office/drawing/2014/main" val="3452428250"/>
                    </a:ext>
                  </a:extLst>
                </a:gridCol>
                <a:gridCol w="1280942">
                  <a:extLst>
                    <a:ext uri="{9D8B030D-6E8A-4147-A177-3AD203B41FA5}">
                      <a16:colId xmlns:a16="http://schemas.microsoft.com/office/drawing/2014/main" val="3771945829"/>
                    </a:ext>
                  </a:extLst>
                </a:gridCol>
                <a:gridCol w="1280942">
                  <a:extLst>
                    <a:ext uri="{9D8B030D-6E8A-4147-A177-3AD203B41FA5}">
                      <a16:colId xmlns:a16="http://schemas.microsoft.com/office/drawing/2014/main" val="905378351"/>
                    </a:ext>
                  </a:extLst>
                </a:gridCol>
                <a:gridCol w="1280942">
                  <a:extLst>
                    <a:ext uri="{9D8B030D-6E8A-4147-A177-3AD203B41FA5}">
                      <a16:colId xmlns:a16="http://schemas.microsoft.com/office/drawing/2014/main" val="1505933917"/>
                    </a:ext>
                  </a:extLst>
                </a:gridCol>
              </a:tblGrid>
              <a:tr h="356904">
                <a:tc rowSpan="2">
                  <a:txBody>
                    <a:bodyPr/>
                    <a:lstStyle/>
                    <a:p>
                      <a:pPr algn="ctr"/>
                      <a:r>
                        <a:rPr lang="en-US" sz="1700" dirty="0">
                          <a:latin typeface="Times New Roman" panose="02020603050405020304" pitchFamily="18" charset="0"/>
                          <a:cs typeface="Times New Roman" panose="02020603050405020304" pitchFamily="18" charset="0"/>
                        </a:rPr>
                        <a:t>Application Startup Name</a:t>
                      </a:r>
                    </a:p>
                  </a:txBody>
                  <a:tcPr marL="88004" marR="88004" marT="44002" marB="44002"/>
                </a:tc>
                <a:tc gridSpan="8">
                  <a:txBody>
                    <a:bodyPr/>
                    <a:lstStyle/>
                    <a:p>
                      <a:pPr algn="ctr"/>
                      <a:r>
                        <a:rPr lang="en-US" sz="1700" dirty="0">
                          <a:latin typeface="Times New Roman" panose="02020603050405020304" pitchFamily="18" charset="0"/>
                          <a:cs typeface="Times New Roman" panose="02020603050405020304" pitchFamily="18" charset="0"/>
                        </a:rPr>
                        <a:t>Features</a:t>
                      </a:r>
                    </a:p>
                  </a:txBody>
                  <a:tcPr marL="88004" marR="88004" marT="44002" marB="44002"/>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3639679"/>
                  </a:ext>
                </a:extLst>
              </a:tr>
              <a:tr h="1408058">
                <a:tc vMerge="1">
                  <a:txBody>
                    <a:bodyPr/>
                    <a:lstStyle/>
                    <a:p>
                      <a:endParaRPr lang="en-US" dirty="0"/>
                    </a:p>
                  </a:txBody>
                  <a:tcPr/>
                </a:tc>
                <a:tc>
                  <a:txBody>
                    <a:bodyPr/>
                    <a:lstStyle/>
                    <a:p>
                      <a:pPr algn="ctr"/>
                      <a:r>
                        <a:rPr lang="en-US" sz="1700" dirty="0">
                          <a:latin typeface="Times New Roman" panose="02020603050405020304" pitchFamily="18" charset="0"/>
                          <a:cs typeface="Times New Roman" panose="02020603050405020304" pitchFamily="18" charset="0"/>
                        </a:rPr>
                        <a:t>Fruit /</a:t>
                      </a:r>
                      <a:r>
                        <a:rPr lang="en-US" sz="1700" baseline="0" dirty="0">
                          <a:latin typeface="Times New Roman" panose="02020603050405020304" pitchFamily="18" charset="0"/>
                          <a:cs typeface="Times New Roman" panose="02020603050405020304" pitchFamily="18" charset="0"/>
                        </a:rPr>
                        <a:t> Vegetable Price</a:t>
                      </a: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Comparison with government prices</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Freshness monitoring through Computer Vision </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Nearby Cart location</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Home delivery</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Boxes based on dietary preferences</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Have Website</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Have Application</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extLst>
                  <a:ext uri="{0D108BD9-81ED-4DB2-BD59-A6C34878D82A}">
                    <a16:rowId xmlns:a16="http://schemas.microsoft.com/office/drawing/2014/main" val="276491852"/>
                  </a:ext>
                </a:extLst>
              </a:tr>
              <a:tr h="880036">
                <a:tc>
                  <a:txBody>
                    <a:bodyPr/>
                    <a:lstStyle/>
                    <a:p>
                      <a:pPr algn="ctr"/>
                      <a:r>
                        <a:rPr lang="en-US" sz="1700" b="1" dirty="0" err="1">
                          <a:latin typeface="Times New Roman" panose="02020603050405020304" pitchFamily="18" charset="0"/>
                          <a:cs typeface="Times New Roman" panose="02020603050405020304" pitchFamily="18" charset="0"/>
                        </a:rPr>
                        <a:t>IntelliCart</a:t>
                      </a:r>
                      <a:r>
                        <a:rPr lang="en-US" sz="1700" b="1" dirty="0">
                          <a:latin typeface="Times New Roman" panose="02020603050405020304" pitchFamily="18" charset="0"/>
                          <a:cs typeface="Times New Roman" panose="02020603050405020304" pitchFamily="18" charset="0"/>
                        </a:rPr>
                        <a:t> (Our Project)</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541953242"/>
                  </a:ext>
                </a:extLst>
              </a:tr>
              <a:tr h="616025">
                <a:tc>
                  <a:txBody>
                    <a:bodyPr/>
                    <a:lstStyle/>
                    <a:p>
                      <a:pPr algn="ctr"/>
                      <a:r>
                        <a:rPr lang="en-US" sz="1700" b="1" dirty="0">
                          <a:latin typeface="Times New Roman" panose="02020603050405020304" pitchFamily="18" charset="0"/>
                          <a:cs typeface="Times New Roman" panose="02020603050405020304" pitchFamily="18" charset="0"/>
                        </a:rPr>
                        <a:t>FruitSabzi</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776804812"/>
                  </a:ext>
                </a:extLst>
              </a:tr>
              <a:tr h="356904">
                <a:tc>
                  <a:txBody>
                    <a:bodyPr/>
                    <a:lstStyle/>
                    <a:p>
                      <a:pPr algn="ctr"/>
                      <a:r>
                        <a:rPr lang="en-US" sz="1700" b="1" dirty="0">
                          <a:latin typeface="Times New Roman" panose="02020603050405020304" pitchFamily="18" charset="0"/>
                          <a:cs typeface="Times New Roman" panose="02020603050405020304" pitchFamily="18" charset="0"/>
                        </a:rPr>
                        <a:t>Farmette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953533810"/>
                  </a:ext>
                </a:extLst>
              </a:tr>
              <a:tr h="798552">
                <a:tc>
                  <a:txBody>
                    <a:bodyPr/>
                    <a:lstStyle/>
                    <a:p>
                      <a:pPr algn="ctr"/>
                      <a:r>
                        <a:rPr lang="en-US" sz="1700" b="1" dirty="0">
                          <a:latin typeface="Times New Roman" panose="02020603050405020304" pitchFamily="18" charset="0"/>
                          <a:cs typeface="Times New Roman" panose="02020603050405020304" pitchFamily="18" charset="0"/>
                        </a:rPr>
                        <a:t>F2H- Farm to Home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1945992608"/>
                  </a:ext>
                </a:extLst>
              </a:tr>
              <a:tr h="356904">
                <a:tc>
                  <a:txBody>
                    <a:bodyPr/>
                    <a:lstStyle/>
                    <a:p>
                      <a:pPr algn="ctr"/>
                      <a:r>
                        <a:rPr lang="en-US" sz="1700" b="1" dirty="0">
                          <a:latin typeface="Times New Roman" panose="02020603050405020304" pitchFamily="18" charset="0"/>
                          <a:cs typeface="Times New Roman" panose="02020603050405020304" pitchFamily="18" charset="0"/>
                        </a:rPr>
                        <a:t>FreshSabz</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62052588"/>
                  </a:ext>
                </a:extLst>
              </a:tr>
              <a:tr h="356904">
                <a:tc>
                  <a:txBody>
                    <a:bodyPr/>
                    <a:lstStyle/>
                    <a:p>
                      <a:pPr algn="ctr"/>
                      <a:r>
                        <a:rPr lang="en-US" sz="1700" b="1" dirty="0">
                          <a:latin typeface="Times New Roman" panose="02020603050405020304" pitchFamily="18" charset="0"/>
                          <a:cs typeface="Times New Roman" panose="02020603050405020304" pitchFamily="18" charset="0"/>
                        </a:rPr>
                        <a:t>Subzi.pk</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651806421"/>
                  </a:ext>
                </a:extLst>
              </a:tr>
            </a:tbl>
          </a:graphicData>
        </a:graphic>
      </p:graphicFrame>
    </p:spTree>
    <p:extLst>
      <p:ext uri="{BB962C8B-B14F-4D97-AF65-F5344CB8AC3E}">
        <p14:creationId xmlns:p14="http://schemas.microsoft.com/office/powerpoint/2010/main" val="129884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A310-9DEE-6003-20F8-CF945E46F050}"/>
              </a:ext>
            </a:extLst>
          </p:cNvPr>
          <p:cNvSpPr>
            <a:spLocks noGrp="1"/>
          </p:cNvSpPr>
          <p:nvPr>
            <p:ph type="title"/>
          </p:nvPr>
        </p:nvSpPr>
        <p:spPr>
          <a:xfrm>
            <a:off x="314960" y="197057"/>
            <a:ext cx="10515600" cy="1325563"/>
          </a:xfrm>
        </p:spPr>
        <p:txBody>
          <a:bodyPr/>
          <a:lstStyle/>
          <a:p>
            <a:r>
              <a:rPr lang="en-US" sz="3600" b="1" i="1" dirty="0">
                <a:latin typeface="Times New Roman" panose="02020603050405020304" pitchFamily="18" charset="0"/>
                <a:cs typeface="Times New Roman" panose="02020603050405020304" pitchFamily="18" charset="0"/>
              </a:rPr>
              <a:t>Methodology</a:t>
            </a:r>
            <a:r>
              <a:rPr lang="en-US" dirty="0">
                <a:latin typeface="Times New Roman" panose="02020603050405020304" pitchFamily="18" charset="0"/>
                <a:cs typeface="Times New Roman" panose="02020603050405020304" pitchFamily="18" charset="0"/>
              </a:rPr>
              <a:t>  </a:t>
            </a:r>
            <a:endParaRPr lang="en-PK" dirty="0">
              <a:latin typeface="Times New Roman" panose="02020603050405020304" pitchFamily="18" charset="0"/>
              <a:cs typeface="Times New Roman" panose="02020603050405020304" pitchFamily="18" charset="0"/>
            </a:endParaRPr>
          </a:p>
        </p:txBody>
      </p:sp>
      <p:sp>
        <p:nvSpPr>
          <p:cNvPr id="5" name="Cylinder 4">
            <a:extLst>
              <a:ext uri="{FF2B5EF4-FFF2-40B4-BE49-F238E27FC236}">
                <a16:creationId xmlns:a16="http://schemas.microsoft.com/office/drawing/2014/main" id="{2054DD2B-F71C-906A-3B4A-639165B59721}"/>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6" name="Cylinder 5">
            <a:extLst>
              <a:ext uri="{FF2B5EF4-FFF2-40B4-BE49-F238E27FC236}">
                <a16:creationId xmlns:a16="http://schemas.microsoft.com/office/drawing/2014/main" id="{EC6B4456-4424-067B-C112-EAB4A208131F}"/>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7" name="Cylinder 6">
            <a:extLst>
              <a:ext uri="{FF2B5EF4-FFF2-40B4-BE49-F238E27FC236}">
                <a16:creationId xmlns:a16="http://schemas.microsoft.com/office/drawing/2014/main" id="{3D93347A-7198-452A-9F6B-68E18FD61907}"/>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9" name="Straight Arrow Connector 8">
            <a:extLst>
              <a:ext uri="{FF2B5EF4-FFF2-40B4-BE49-F238E27FC236}">
                <a16:creationId xmlns:a16="http://schemas.microsoft.com/office/drawing/2014/main" id="{EE6256F0-B3EF-3136-0727-33ADDD6ACE52}"/>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90D1BF0-3935-EB86-CF9B-61311686F037}"/>
              </a:ext>
            </a:extLst>
          </p:cNvPr>
          <p:cNvSpPr/>
          <p:nvPr/>
        </p:nvSpPr>
        <p:spPr>
          <a:xfrm>
            <a:off x="2846949"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a:p>
            <a:pPr algn="ctr"/>
            <a:r>
              <a:rPr lang="en-GB" sz="1400" b="1" dirty="0">
                <a:solidFill>
                  <a:schemeClr val="tx1"/>
                </a:solidFill>
                <a:latin typeface="Times New Roman" panose="02020603050405020304" pitchFamily="18" charset="0"/>
                <a:cs typeface="Times New Roman" panose="02020603050405020304" pitchFamily="18" charset="0"/>
              </a:rPr>
              <a:t>(Obtaining Scalograms)</a:t>
            </a:r>
          </a:p>
        </p:txBody>
      </p:sp>
      <p:cxnSp>
        <p:nvCxnSpPr>
          <p:cNvPr id="12" name="Straight Arrow Connector 11">
            <a:extLst>
              <a:ext uri="{FF2B5EF4-FFF2-40B4-BE49-F238E27FC236}">
                <a16:creationId xmlns:a16="http://schemas.microsoft.com/office/drawing/2014/main" id="{D699B0E7-031F-89D5-4942-9307D17CFC37}"/>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3688C4-881B-4690-2059-5F1DA3792675}"/>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5" name="Straight Arrow Connector 14">
            <a:extLst>
              <a:ext uri="{FF2B5EF4-FFF2-40B4-BE49-F238E27FC236}">
                <a16:creationId xmlns:a16="http://schemas.microsoft.com/office/drawing/2014/main" id="{C21F10CF-E7FE-C1BE-9E61-652EF0AD322A}"/>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D2E58322-E321-6220-AB9B-A0DF5DE741AC}"/>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Connector: Elbow 18">
            <a:extLst>
              <a:ext uri="{FF2B5EF4-FFF2-40B4-BE49-F238E27FC236}">
                <a16:creationId xmlns:a16="http://schemas.microsoft.com/office/drawing/2014/main" id="{D7684508-83D3-3599-54BC-224882195800}"/>
              </a:ext>
            </a:extLst>
          </p:cNvPr>
          <p:cNvCxnSpPr/>
          <p:nvPr/>
        </p:nvCxnSpPr>
        <p:spPr>
          <a:xfrm>
            <a:off x="982847" y="3778640"/>
            <a:ext cx="914400" cy="91440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D9A85F-834B-884A-9AB5-6D4A6E0170A5}"/>
              </a:ext>
            </a:extLst>
          </p:cNvPr>
          <p:cNvCxnSpPr>
            <a:cxnSpLocks/>
          </p:cNvCxnSpPr>
          <p:nvPr/>
        </p:nvCxnSpPr>
        <p:spPr>
          <a:xfrm>
            <a:off x="982847" y="3448456"/>
            <a:ext cx="0" cy="32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ylinder 24">
            <a:extLst>
              <a:ext uri="{FF2B5EF4-FFF2-40B4-BE49-F238E27FC236}">
                <a16:creationId xmlns:a16="http://schemas.microsoft.com/office/drawing/2014/main" id="{C2E9B8F2-B52F-A623-ED46-4CC964B01368}"/>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26" name="Straight Arrow Connector 25">
            <a:extLst>
              <a:ext uri="{FF2B5EF4-FFF2-40B4-BE49-F238E27FC236}">
                <a16:creationId xmlns:a16="http://schemas.microsoft.com/office/drawing/2014/main" id="{BE410DFF-CF43-E139-612D-03123AD61BE8}"/>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DFF8DD7-3248-172A-2BA6-D4605B97C4EF}"/>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8" name="Rectangle: Rounded Corners 27">
            <a:extLst>
              <a:ext uri="{FF2B5EF4-FFF2-40B4-BE49-F238E27FC236}">
                <a16:creationId xmlns:a16="http://schemas.microsoft.com/office/drawing/2014/main" id="{C023AF4B-F7F3-38A8-32D9-9519598AD7F0}"/>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9" name="Straight Arrow Connector 28">
            <a:extLst>
              <a:ext uri="{FF2B5EF4-FFF2-40B4-BE49-F238E27FC236}">
                <a16:creationId xmlns:a16="http://schemas.microsoft.com/office/drawing/2014/main" id="{B085A37F-0872-C384-CF61-80A01A6B45BC}"/>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DD69FB-2848-7FA0-0256-7A13535C0693}"/>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33" name="Rectangle 32">
            <a:extLst>
              <a:ext uri="{FF2B5EF4-FFF2-40B4-BE49-F238E27FC236}">
                <a16:creationId xmlns:a16="http://schemas.microsoft.com/office/drawing/2014/main" id="{2717936B-5DFE-3BB7-F7E5-3D0485713EF2}"/>
              </a:ext>
            </a:extLst>
          </p:cNvPr>
          <p:cNvSpPr/>
          <p:nvPr/>
        </p:nvSpPr>
        <p:spPr>
          <a:xfrm>
            <a:off x="136769" y="1853826"/>
            <a:ext cx="10292080"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3C030BEB-E9DC-4B88-D015-D7F84F40C311}"/>
              </a:ext>
            </a:extLst>
          </p:cNvPr>
          <p:cNvSpPr/>
          <p:nvPr/>
        </p:nvSpPr>
        <p:spPr>
          <a:xfrm>
            <a:off x="136769" y="3857487"/>
            <a:ext cx="10292080"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AE6AA678-3B3E-913B-00E4-E980223A6D75}"/>
              </a:ext>
            </a:extLst>
          </p:cNvPr>
          <p:cNvSpPr txBox="1"/>
          <p:nvPr/>
        </p:nvSpPr>
        <p:spPr>
          <a:xfrm>
            <a:off x="484749" y="4490536"/>
            <a:ext cx="782137" cy="307777"/>
          </a:xfrm>
          <a:prstGeom prst="rect">
            <a:avLst/>
          </a:prstGeom>
          <a:noFill/>
        </p:spPr>
        <p:txBody>
          <a:bodyPr wrap="none" rtlCol="0">
            <a:spAutoFit/>
          </a:bodyPr>
          <a:lstStyle/>
          <a:p>
            <a:r>
              <a:rPr lang="en-GB" sz="1400" b="1" dirty="0" smtClean="0">
                <a:solidFill>
                  <a:schemeClr val="tx1">
                    <a:lumMod val="75000"/>
                    <a:lumOff val="25000"/>
                  </a:schemeClr>
                </a:solidFill>
                <a:latin typeface="Times New Roman" panose="02020603050405020304" pitchFamily="18" charset="0"/>
                <a:cs typeface="Times New Roman" panose="02020603050405020304" pitchFamily="18" charset="0"/>
              </a:rPr>
              <a:t>Test </a:t>
            </a:r>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Set</a:t>
            </a:r>
          </a:p>
        </p:txBody>
      </p:sp>
      <p:sp>
        <p:nvSpPr>
          <p:cNvPr id="40" name="TextBox 39">
            <a:extLst>
              <a:ext uri="{FF2B5EF4-FFF2-40B4-BE49-F238E27FC236}">
                <a16:creationId xmlns:a16="http://schemas.microsoft.com/office/drawing/2014/main" id="{57F0BE2D-E21C-1FE1-EE6A-A0ABC785D10D}"/>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41" name="TextBox 40">
            <a:extLst>
              <a:ext uri="{FF2B5EF4-FFF2-40B4-BE49-F238E27FC236}">
                <a16:creationId xmlns:a16="http://schemas.microsoft.com/office/drawing/2014/main" id="{91ACBFCD-8DD5-949F-AC61-DB001F3937EB}"/>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42" name="TextBox 41">
            <a:extLst>
              <a:ext uri="{FF2B5EF4-FFF2-40B4-BE49-F238E27FC236}">
                <a16:creationId xmlns:a16="http://schemas.microsoft.com/office/drawing/2014/main" id="{0A7AF49D-09FF-FBFB-BE32-C997BB026717}"/>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cxnSp>
        <p:nvCxnSpPr>
          <p:cNvPr id="45" name="Connector: Elbow 44">
            <a:extLst>
              <a:ext uri="{FF2B5EF4-FFF2-40B4-BE49-F238E27FC236}">
                <a16:creationId xmlns:a16="http://schemas.microsoft.com/office/drawing/2014/main" id="{15083CBA-1A6B-DCA2-5978-50E49CD41341}"/>
              </a:ext>
            </a:extLst>
          </p:cNvPr>
          <p:cNvCxnSpPr>
            <a:cxnSpLocks/>
            <a:endCxn id="53" idx="1"/>
          </p:cNvCxnSpPr>
          <p:nvPr/>
        </p:nvCxnSpPr>
        <p:spPr>
          <a:xfrm rot="16200000" flipH="1">
            <a:off x="10038557" y="2905281"/>
            <a:ext cx="1066336" cy="82804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5D6538F-57AB-7F3E-C0AC-62EBDD83A3F4}"/>
              </a:ext>
            </a:extLst>
          </p:cNvPr>
          <p:cNvCxnSpPr>
            <a:cxnSpLocks/>
            <a:endCxn id="53" idx="1"/>
          </p:cNvCxnSpPr>
          <p:nvPr/>
        </p:nvCxnSpPr>
        <p:spPr>
          <a:xfrm flipV="1">
            <a:off x="9125015" y="3852470"/>
            <a:ext cx="1860731" cy="87924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5A9BBA9-257E-55B8-8722-9C879E39FAFA}"/>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pic>
        <p:nvPicPr>
          <p:cNvPr id="31" name="Picture 30"/>
          <p:cNvPicPr>
            <a:picLocks noChangeAspect="1"/>
          </p:cNvPicPr>
          <p:nvPr/>
        </p:nvPicPr>
        <p:blipFill rotWithShape="1">
          <a:blip r:embed="rId2" cstate="hqprint">
            <a:extLst>
              <a:ext uri="{28A0092B-C50C-407E-A947-70E740481C1C}">
                <a14:useLocalDpi xmlns:a14="http://schemas.microsoft.com/office/drawing/2010/main" val="0"/>
              </a:ext>
            </a:extLst>
          </a:blip>
          <a:srcRect l="6514" b="11756"/>
          <a:stretch/>
        </p:blipFill>
        <p:spPr>
          <a:xfrm>
            <a:off x="11088859" y="2459092"/>
            <a:ext cx="857953" cy="874622"/>
          </a:xfrm>
          <a:prstGeom prst="rect">
            <a:avLst/>
          </a:prstGeom>
        </p:spPr>
      </p:pic>
      <p:pic>
        <p:nvPicPr>
          <p:cNvPr id="3" name="Picture 2" descr="A cell phone with a cart of vegetables&#10;&#10;Description automatically generated">
            <a:extLst>
              <a:ext uri="{FF2B5EF4-FFF2-40B4-BE49-F238E27FC236}">
                <a16:creationId xmlns:a16="http://schemas.microsoft.com/office/drawing/2014/main" id="{772F4271-F974-8D9D-49A1-391FB2CA974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44997" y="3464182"/>
            <a:ext cx="944686" cy="1950320"/>
          </a:xfrm>
          <a:prstGeom prst="rect">
            <a:avLst/>
          </a:prstGeom>
        </p:spPr>
      </p:pic>
    </p:spTree>
    <p:extLst>
      <p:ext uri="{BB962C8B-B14F-4D97-AF65-F5344CB8AC3E}">
        <p14:creationId xmlns:p14="http://schemas.microsoft.com/office/powerpoint/2010/main" val="303698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4E9A-021A-DA8E-1CF6-5679F53F034D}"/>
              </a:ext>
            </a:extLst>
          </p:cNvPr>
          <p:cNvSpPr>
            <a:spLocks noGrp="1"/>
          </p:cNvSpPr>
          <p:nvPr>
            <p:ph type="title"/>
          </p:nvPr>
        </p:nvSpPr>
        <p:spPr>
          <a:xfrm>
            <a:off x="337626" y="-180250"/>
            <a:ext cx="5945550" cy="1325563"/>
          </a:xfrm>
        </p:spPr>
        <p:txBody>
          <a:bodyPr>
            <a:normAutofit/>
          </a:bodyPr>
          <a:lstStyle/>
          <a:p>
            <a:r>
              <a:rPr lang="en-US" sz="3600" b="1" i="1" dirty="0">
                <a:latin typeface="Times New Roman" panose="02020603050405020304" pitchFamily="18" charset="0"/>
                <a:cs typeface="Times New Roman" panose="02020603050405020304" pitchFamily="18" charset="0"/>
              </a:rPr>
              <a:t>Dataset</a:t>
            </a:r>
            <a:endParaRPr lang="en-PK" sz="3600" b="1" i="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2722405"/>
              </p:ext>
            </p:extLst>
          </p:nvPr>
        </p:nvGraphicFramePr>
        <p:xfrm>
          <a:off x="337626" y="912558"/>
          <a:ext cx="11422968" cy="5572648"/>
        </p:xfrm>
        <a:graphic>
          <a:graphicData uri="http://schemas.openxmlformats.org/drawingml/2006/table">
            <a:tbl>
              <a:tblPr firstRow="1" firstCol="1" bandRow="1">
                <a:tableStyleId>{93296810-A885-4BE3-A3E7-6D5BEEA58F35}</a:tableStyleId>
              </a:tblPr>
              <a:tblGrid>
                <a:gridCol w="2747621">
                  <a:extLst>
                    <a:ext uri="{9D8B030D-6E8A-4147-A177-3AD203B41FA5}">
                      <a16:colId xmlns:a16="http://schemas.microsoft.com/office/drawing/2014/main" val="837687075"/>
                    </a:ext>
                  </a:extLst>
                </a:gridCol>
                <a:gridCol w="2839249">
                  <a:extLst>
                    <a:ext uri="{9D8B030D-6E8A-4147-A177-3AD203B41FA5}">
                      <a16:colId xmlns:a16="http://schemas.microsoft.com/office/drawing/2014/main" val="1099130263"/>
                    </a:ext>
                  </a:extLst>
                </a:gridCol>
                <a:gridCol w="2845357">
                  <a:extLst>
                    <a:ext uri="{9D8B030D-6E8A-4147-A177-3AD203B41FA5}">
                      <a16:colId xmlns:a16="http://schemas.microsoft.com/office/drawing/2014/main" val="577552310"/>
                    </a:ext>
                  </a:extLst>
                </a:gridCol>
                <a:gridCol w="2990741">
                  <a:extLst>
                    <a:ext uri="{9D8B030D-6E8A-4147-A177-3AD203B41FA5}">
                      <a16:colId xmlns:a16="http://schemas.microsoft.com/office/drawing/2014/main" val="4280111739"/>
                    </a:ext>
                  </a:extLst>
                </a:gridCol>
              </a:tblGrid>
              <a:tr h="745111">
                <a:tc>
                  <a:txBody>
                    <a:bodyPr/>
                    <a:lstStyle/>
                    <a:p>
                      <a:pPr algn="ctr">
                        <a:lnSpc>
                          <a:spcPct val="107000"/>
                        </a:lnSpc>
                        <a:spcAft>
                          <a:spcPts val="0"/>
                        </a:spcAft>
                      </a:pPr>
                      <a:r>
                        <a:rPr lang="en-US" sz="2400" dirty="0">
                          <a:effectLst/>
                          <a:latin typeface="Times New Roman" panose="02020603050405020304" pitchFamily="18" charset="0"/>
                          <a:cs typeface="Times New Roman" panose="02020603050405020304" pitchFamily="18" charset="0"/>
                        </a:rPr>
                        <a:t>Fruits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algn="ctr">
                        <a:lnSpc>
                          <a:spcPct val="107000"/>
                        </a:lnSpc>
                        <a:spcAft>
                          <a:spcPts val="0"/>
                        </a:spcAft>
                      </a:pPr>
                      <a:r>
                        <a:rPr lang="en-US" sz="2400" dirty="0">
                          <a:effectLst/>
                          <a:latin typeface="Times New Roman" panose="02020603050405020304" pitchFamily="18" charset="0"/>
                          <a:cs typeface="Times New Roman" panose="02020603050405020304" pitchFamily="18" charset="0"/>
                        </a:rPr>
                        <a:t>Dataset</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1119490"/>
                  </a:ext>
                </a:extLst>
              </a:tr>
              <a:tr h="1524618">
                <a:tc>
                  <a:txBody>
                    <a:bodyPr/>
                    <a:lstStyle/>
                    <a:p>
                      <a:pPr algn="ctr">
                        <a:lnSpc>
                          <a:spcPct val="107000"/>
                        </a:lnSpc>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Apple</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just">
                        <a:lnSpc>
                          <a:spcPct val="107000"/>
                        </a:lnSpc>
                        <a:spcAft>
                          <a:spcPts val="0"/>
                        </a:spcAft>
                      </a:pPr>
                      <a:r>
                        <a:rPr lang="en-US" sz="1200" dirty="0">
                          <a:effectLst/>
                        </a:rPr>
                        <a:t> </a:t>
                      </a:r>
                      <a:endParaRPr lang="en-US" sz="1100" dirty="0">
                        <a:effectLst/>
                      </a:endParaRPr>
                    </a:p>
                    <a:p>
                      <a:pPr algn="just">
                        <a:lnSpc>
                          <a:spcPct val="107000"/>
                        </a:lnSpc>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8820946"/>
                  </a:ext>
                </a:extLst>
              </a:tr>
              <a:tr h="1524618">
                <a:tc>
                  <a:txBody>
                    <a:bodyPr/>
                    <a:lstStyle/>
                    <a:p>
                      <a:pPr algn="ctr">
                        <a:lnSpc>
                          <a:spcPct val="107000"/>
                        </a:lnSpc>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Banana</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just">
                        <a:lnSpc>
                          <a:spcPct val="107000"/>
                        </a:lnSpc>
                        <a:spcAft>
                          <a:spcPts val="0"/>
                        </a:spcAft>
                      </a:pPr>
                      <a:r>
                        <a:rPr lang="en-US" sz="1200">
                          <a:effectLst/>
                        </a:rPr>
                        <a:t> </a:t>
                      </a:r>
                      <a:endParaRPr lang="en-US" sz="1100">
                        <a:effectLst/>
                      </a:endParaRPr>
                    </a:p>
                    <a:p>
                      <a:pPr algn="just">
                        <a:lnSpc>
                          <a:spcPct val="107000"/>
                        </a:lnSpc>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0136172"/>
                  </a:ext>
                </a:extLst>
              </a:tr>
              <a:tr h="1778301">
                <a:tc>
                  <a:txBody>
                    <a:bodyPr/>
                    <a:lstStyle/>
                    <a:p>
                      <a:pPr algn="ctr">
                        <a:lnSpc>
                          <a:spcPct val="107000"/>
                        </a:lnSpc>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Oranges</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just">
                        <a:lnSpc>
                          <a:spcPct val="107000"/>
                        </a:lnSpc>
                        <a:spcAft>
                          <a:spcPts val="0"/>
                        </a:spcAft>
                      </a:pPr>
                      <a:r>
                        <a:rPr lang="en-US" sz="1400">
                          <a:effectLst/>
                        </a:rPr>
                        <a:t> </a:t>
                      </a:r>
                      <a:endParaRPr lang="en-US" sz="1100">
                        <a:effectLst/>
                      </a:endParaRPr>
                    </a:p>
                    <a:p>
                      <a:pPr algn="just">
                        <a:lnSpc>
                          <a:spcPct val="107000"/>
                        </a:lnSpc>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3611404"/>
                  </a:ext>
                </a:extLst>
              </a:tr>
            </a:tbl>
          </a:graphicData>
        </a:graphic>
      </p:graphicFrame>
      <p:pic>
        <p:nvPicPr>
          <p:cNvPr id="205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634" y="1759052"/>
            <a:ext cx="1179491" cy="1313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red apple&#10;&#10;Description automatically generated">
            <a:extLst>
              <a:ext uri="{FF2B5EF4-FFF2-40B4-BE49-F238E27FC236}">
                <a16:creationId xmlns:a16="http://schemas.microsoft.com/office/drawing/2014/main" id="{8EF5398A-A6E0-41CC-ECAE-3F85A371BEF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13505" y="1833509"/>
            <a:ext cx="1179491" cy="1179491"/>
          </a:xfrm>
          <a:prstGeom prst="rect">
            <a:avLst/>
          </a:prstGeom>
        </p:spPr>
      </p:pic>
      <p:pic>
        <p:nvPicPr>
          <p:cNvPr id="7" name="Picture 6" descr="A close up of an apple&#10;&#10;Description automatically generated">
            <a:extLst>
              <a:ext uri="{FF2B5EF4-FFF2-40B4-BE49-F238E27FC236}">
                <a16:creationId xmlns:a16="http://schemas.microsoft.com/office/drawing/2014/main" id="{2B6BB0E0-5424-332C-F142-302A0F698D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78527" y="1740692"/>
            <a:ext cx="1356815" cy="1356815"/>
          </a:xfrm>
          <a:prstGeom prst="rect">
            <a:avLst/>
          </a:prstGeom>
        </p:spPr>
      </p:pic>
      <p:pic>
        <p:nvPicPr>
          <p:cNvPr id="9" name="Picture 8" descr="A bunch of bananas on a white surface&#10;&#10;Description automatically generated">
            <a:extLst>
              <a:ext uri="{FF2B5EF4-FFF2-40B4-BE49-F238E27FC236}">
                <a16:creationId xmlns:a16="http://schemas.microsoft.com/office/drawing/2014/main" id="{0580D770-2301-6C5E-081F-A4AE2811155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917510" y="3345989"/>
            <a:ext cx="1175486" cy="1175486"/>
          </a:xfrm>
          <a:prstGeom prst="rect">
            <a:avLst/>
          </a:prstGeom>
        </p:spPr>
      </p:pic>
      <p:pic>
        <p:nvPicPr>
          <p:cNvPr id="11" name="Picture 10" descr="A hand holding a banana&#10;&#10;Description automatically generated">
            <a:extLst>
              <a:ext uri="{FF2B5EF4-FFF2-40B4-BE49-F238E27FC236}">
                <a16:creationId xmlns:a16="http://schemas.microsoft.com/office/drawing/2014/main" id="{F0B2B8C4-1A60-5F2D-BFA2-E1DAF7C1A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4634" y="3316360"/>
            <a:ext cx="1179491" cy="1313641"/>
          </a:xfrm>
          <a:prstGeom prst="rect">
            <a:avLst/>
          </a:prstGeom>
        </p:spPr>
      </p:pic>
      <p:pic>
        <p:nvPicPr>
          <p:cNvPr id="13" name="Picture 12" descr="A green banana on a white surface&#10;&#10;Description automatically generated">
            <a:extLst>
              <a:ext uri="{FF2B5EF4-FFF2-40B4-BE49-F238E27FC236}">
                <a16:creationId xmlns:a16="http://schemas.microsoft.com/office/drawing/2014/main" id="{D1B14C9A-FCC2-5C5A-40CB-B9E1664000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6016" y="3316360"/>
            <a:ext cx="1313641" cy="1313641"/>
          </a:xfrm>
          <a:prstGeom prst="rect">
            <a:avLst/>
          </a:prstGeom>
        </p:spPr>
      </p:pic>
      <p:pic>
        <p:nvPicPr>
          <p:cNvPr id="15" name="Picture 14" descr="An orange on a white surface&#10;&#10;Description automatically generated">
            <a:extLst>
              <a:ext uri="{FF2B5EF4-FFF2-40B4-BE49-F238E27FC236}">
                <a16:creationId xmlns:a16="http://schemas.microsoft.com/office/drawing/2014/main" id="{5707B127-B5BA-85BB-56C8-12460301A7C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1927" y="4854464"/>
            <a:ext cx="1429993" cy="1325564"/>
          </a:xfrm>
          <a:prstGeom prst="rect">
            <a:avLst/>
          </a:prstGeom>
        </p:spPr>
      </p:pic>
      <p:pic>
        <p:nvPicPr>
          <p:cNvPr id="17" name="Picture 16" descr="An orange on a white surface&#10;&#10;Description automatically generated">
            <a:extLst>
              <a:ext uri="{FF2B5EF4-FFF2-40B4-BE49-F238E27FC236}">
                <a16:creationId xmlns:a16="http://schemas.microsoft.com/office/drawing/2014/main" id="{0EE683E3-C7CE-AD5A-4C16-DE21B1B6640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714634" y="4944444"/>
            <a:ext cx="1300148" cy="1323897"/>
          </a:xfrm>
          <a:prstGeom prst="rect">
            <a:avLst/>
          </a:prstGeom>
        </p:spPr>
      </p:pic>
      <p:pic>
        <p:nvPicPr>
          <p:cNvPr id="19" name="Picture 18" descr="A round orange with mold on it&#10;&#10;Description automatically generated">
            <a:extLst>
              <a:ext uri="{FF2B5EF4-FFF2-40B4-BE49-F238E27FC236}">
                <a16:creationId xmlns:a16="http://schemas.microsoft.com/office/drawing/2014/main" id="{E31466B3-E0F7-8446-F6D9-217B9AA744D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35194" y="4824040"/>
            <a:ext cx="1300148" cy="1386411"/>
          </a:xfrm>
          <a:prstGeom prst="rect">
            <a:avLst/>
          </a:prstGeom>
        </p:spPr>
      </p:pic>
    </p:spTree>
    <p:extLst>
      <p:ext uri="{BB962C8B-B14F-4D97-AF65-F5344CB8AC3E}">
        <p14:creationId xmlns:p14="http://schemas.microsoft.com/office/powerpoint/2010/main" val="368476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9348" y="134597"/>
            <a:ext cx="5122576" cy="646331"/>
          </a:xfrm>
          <a:prstGeom prst="rect">
            <a:avLst/>
          </a:prstGeom>
        </p:spPr>
        <p:txBody>
          <a:bodyPr wrap="square">
            <a:spAutoFit/>
          </a:bodyPr>
          <a:lstStyle/>
          <a:p>
            <a:r>
              <a:rPr lang="en-US" sz="3600" b="1" i="1" dirty="0">
                <a:latin typeface="Times New Roman" panose="02020603050405020304" pitchFamily="18" charset="0"/>
                <a:cs typeface="Times New Roman" panose="02020603050405020304" pitchFamily="18" charset="0"/>
              </a:rPr>
              <a:t>Dataset Collection Drive</a:t>
            </a:r>
            <a:endParaRPr lang="en-US" sz="3600" dirty="0"/>
          </a:p>
        </p:txBody>
      </p:sp>
      <p:pic>
        <p:nvPicPr>
          <p:cNvPr id="6" nam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47211" y="915526"/>
            <a:ext cx="5077096" cy="277332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348" y="2565400"/>
            <a:ext cx="2680607" cy="3574143"/>
          </a:xfrm>
          <a:prstGeom prst="rect">
            <a:avLst/>
          </a:prstGeom>
        </p:spPr>
      </p:pic>
      <p:pic>
        <p:nvPicPr>
          <p:cNvPr id="8" name="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247211" y="3958046"/>
            <a:ext cx="5077096" cy="27432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0364" y="2265207"/>
            <a:ext cx="3359320" cy="186809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0364" y="4352471"/>
            <a:ext cx="3359320" cy="1900508"/>
          </a:xfrm>
          <a:prstGeom prst="rect">
            <a:avLst/>
          </a:prstGeom>
        </p:spPr>
      </p:pic>
    </p:spTree>
    <p:extLst>
      <p:ext uri="{BB962C8B-B14F-4D97-AF65-F5344CB8AC3E}">
        <p14:creationId xmlns:p14="http://schemas.microsoft.com/office/powerpoint/2010/main" val="30544388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3040" y="273612"/>
            <a:ext cx="5122576" cy="646331"/>
          </a:xfrm>
          <a:prstGeom prst="rect">
            <a:avLst/>
          </a:prstGeom>
        </p:spPr>
        <p:txBody>
          <a:bodyPr wrap="square">
            <a:spAutoFit/>
          </a:bodyPr>
          <a:lstStyle/>
          <a:p>
            <a:r>
              <a:rPr lang="en-US" sz="3600" b="1" i="1" dirty="0" smtClean="0">
                <a:latin typeface="Times New Roman" panose="02020603050405020304" pitchFamily="18" charset="0"/>
                <a:cs typeface="Times New Roman" panose="02020603050405020304" pitchFamily="18" charset="0"/>
              </a:rPr>
              <a:t>Proof Of Concept</a:t>
            </a:r>
            <a:endParaRPr lang="en-US" sz="3600" dirty="0"/>
          </a:p>
        </p:txBody>
      </p:sp>
      <p:graphicFrame>
        <p:nvGraphicFramePr>
          <p:cNvPr id="5" name="Diagram 4"/>
          <p:cNvGraphicFramePr/>
          <p:nvPr>
            <p:extLst>
              <p:ext uri="{D42A27DB-BD31-4B8C-83A1-F6EECF244321}">
                <p14:modId xmlns:p14="http://schemas.microsoft.com/office/powerpoint/2010/main" val="3631258119"/>
              </p:ext>
            </p:extLst>
          </p:nvPr>
        </p:nvGraphicFramePr>
        <p:xfrm>
          <a:off x="888272" y="1625337"/>
          <a:ext cx="10528663" cy="2519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88273" y="4715692"/>
            <a:ext cx="10528662" cy="705394"/>
            <a:chOff x="7181240" y="9670"/>
            <a:chExt cx="3148250" cy="1259300"/>
          </a:xfrm>
        </p:grpSpPr>
        <p:sp>
          <p:nvSpPr>
            <p:cNvPr id="16" name="Rectangle 15"/>
            <p:cNvSpPr/>
            <p:nvPr/>
          </p:nvSpPr>
          <p:spPr>
            <a:xfrm>
              <a:off x="7181240" y="9670"/>
              <a:ext cx="3148250" cy="1259300"/>
            </a:xfrm>
            <a:prstGeom prst="rect">
              <a:avLst/>
            </a:prstGeom>
          </p:spPr>
          <p:style>
            <a:lnRef idx="2">
              <a:schemeClr val="accent6">
                <a:shade val="50000"/>
              </a:schemeClr>
            </a:lnRef>
            <a:fillRef idx="1">
              <a:schemeClr val="accent6"/>
            </a:fillRef>
            <a:effectRef idx="0">
              <a:schemeClr val="accent6"/>
            </a:effectRef>
            <a:fontRef idx="minor">
              <a:schemeClr val="lt1"/>
            </a:fontRef>
          </p:style>
        </p:sp>
        <p:sp>
          <p:nvSpPr>
            <p:cNvPr id="17" name="TextBox 16"/>
            <p:cNvSpPr txBox="1"/>
            <p:nvPr/>
          </p:nvSpPr>
          <p:spPr>
            <a:xfrm>
              <a:off x="7181240" y="9670"/>
              <a:ext cx="3148250" cy="12593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Conclusion</a:t>
              </a:r>
              <a:endParaRPr lang="en-US" sz="3200" kern="1200" dirty="0">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888272" y="5421086"/>
            <a:ext cx="10528663" cy="474628"/>
            <a:chOff x="7181240" y="1268971"/>
            <a:chExt cx="3148250" cy="2064240"/>
          </a:xfrm>
        </p:grpSpPr>
        <p:sp>
          <p:nvSpPr>
            <p:cNvPr id="14" name="Rectangle 13"/>
            <p:cNvSpPr/>
            <p:nvPr/>
          </p:nvSpPr>
          <p:spPr>
            <a:xfrm>
              <a:off x="7181240" y="1268971"/>
              <a:ext cx="3148250" cy="206424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TextBox 14"/>
            <p:cNvSpPr txBox="1"/>
            <p:nvPr/>
          </p:nvSpPr>
          <p:spPr>
            <a:xfrm>
              <a:off x="7181240" y="1268971"/>
              <a:ext cx="3148250" cy="206424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106680" rIns="142240" bIns="160020" numCol="1" spcCol="1270" anchor="t" anchorCtr="0">
              <a:noAutofit/>
            </a:bodyPr>
            <a:lstStyle/>
            <a:p>
              <a:pPr marL="0" lvl="1" algn="ctr" defTabSz="889000">
                <a:lnSpc>
                  <a:spcPct val="90000"/>
                </a:lnSpc>
                <a:spcBef>
                  <a:spcPct val="0"/>
                </a:spcBef>
                <a:spcAft>
                  <a:spcPct val="15000"/>
                </a:spcAft>
              </a:pPr>
              <a:r>
                <a:rPr lang="en-US" dirty="0">
                  <a:solidFill>
                    <a:schemeClr val="tx1"/>
                  </a:solidFill>
                  <a:latin typeface="Times New Roman" panose="02020603050405020304" pitchFamily="18" charset="0"/>
                  <a:cs typeface="Times New Roman" panose="02020603050405020304" pitchFamily="18" charset="0"/>
                </a:rPr>
                <a:t>Commitment to transparency, trust, and health in the fresh produce </a:t>
              </a:r>
              <a:r>
                <a:rPr lang="en-US" sz="2000" dirty="0">
                  <a:solidFill>
                    <a:schemeClr val="tx1"/>
                  </a:solidFill>
                  <a:latin typeface="Times New Roman" panose="02020603050405020304" pitchFamily="18" charset="0"/>
                  <a:cs typeface="Times New Roman" panose="02020603050405020304" pitchFamily="18" charset="0"/>
                </a:rPr>
                <a:t>market</a:t>
              </a:r>
              <a:r>
                <a:rPr lang="en-US" dirty="0">
                  <a:solidFill>
                    <a:schemeClr val="tx1"/>
                  </a:solidFill>
                  <a:latin typeface="Times New Roman" panose="02020603050405020304" pitchFamily="18" charset="0"/>
                  <a:cs typeface="Times New Roman" panose="02020603050405020304" pitchFamily="18" charset="0"/>
                </a:rPr>
                <a:t>.</a:t>
              </a:r>
              <a:endParaRPr lang="en-US" sz="2000" kern="120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005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0DC-829B-9103-2B98-111F48FD46D7}"/>
              </a:ext>
            </a:extLst>
          </p:cNvPr>
          <p:cNvSpPr>
            <a:spLocks noGrp="1"/>
          </p:cNvSpPr>
          <p:nvPr>
            <p:ph type="title"/>
          </p:nvPr>
        </p:nvSpPr>
        <p:spPr>
          <a:xfrm>
            <a:off x="309154" y="5292"/>
            <a:ext cx="3718303" cy="706667"/>
          </a:xfrm>
        </p:spPr>
        <p:txBody>
          <a:bodyPr>
            <a:normAutofit/>
          </a:bodyPr>
          <a:lstStyle/>
          <a:p>
            <a:r>
              <a:rPr lang="en-US" sz="3600" b="1" i="1" dirty="0">
                <a:latin typeface="Times New Roman" panose="02020603050405020304" pitchFamily="18" charset="0"/>
                <a:cs typeface="Times New Roman" panose="02020603050405020304" pitchFamily="18" charset="0"/>
              </a:rPr>
              <a:t>Work Timeline</a:t>
            </a:r>
            <a:endParaRPr lang="en-PK" sz="3600" b="1" i="1"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6987B73-B987-A9AF-8AA4-53A7EA8C353E}"/>
              </a:ext>
            </a:extLst>
          </p:cNvPr>
          <p:cNvGraphicFramePr>
            <a:graphicFrameLocks noGrp="1"/>
          </p:cNvGraphicFramePr>
          <p:nvPr>
            <p:extLst>
              <p:ext uri="{D42A27DB-BD31-4B8C-83A1-F6EECF244321}">
                <p14:modId xmlns:p14="http://schemas.microsoft.com/office/powerpoint/2010/main" val="3145655937"/>
              </p:ext>
            </p:extLst>
          </p:nvPr>
        </p:nvGraphicFramePr>
        <p:xfrm>
          <a:off x="213360" y="798173"/>
          <a:ext cx="11765280" cy="5968560"/>
        </p:xfrm>
        <a:graphic>
          <a:graphicData uri="http://schemas.openxmlformats.org/drawingml/2006/table">
            <a:tbl>
              <a:tblPr firstRow="1" firstCol="1" bandRow="1">
                <a:tableStyleId>{93296810-A885-4BE3-A3E7-6D5BEEA58F35}</a:tableStyleId>
              </a:tblPr>
              <a:tblGrid>
                <a:gridCol w="2981232">
                  <a:extLst>
                    <a:ext uri="{9D8B030D-6E8A-4147-A177-3AD203B41FA5}">
                      <a16:colId xmlns:a16="http://schemas.microsoft.com/office/drawing/2014/main" val="418432325"/>
                    </a:ext>
                  </a:extLst>
                </a:gridCol>
                <a:gridCol w="4997641">
                  <a:extLst>
                    <a:ext uri="{9D8B030D-6E8A-4147-A177-3AD203B41FA5}">
                      <a16:colId xmlns:a16="http://schemas.microsoft.com/office/drawing/2014/main" val="3021824087"/>
                    </a:ext>
                  </a:extLst>
                </a:gridCol>
                <a:gridCol w="3786407">
                  <a:extLst>
                    <a:ext uri="{9D8B030D-6E8A-4147-A177-3AD203B41FA5}">
                      <a16:colId xmlns:a16="http://schemas.microsoft.com/office/drawing/2014/main" val="3946735886"/>
                    </a:ext>
                  </a:extLst>
                </a:gridCol>
              </a:tblGrid>
              <a:tr h="373173">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Timeline</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Phases</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Team Roles</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7610157"/>
                  </a:ext>
                </a:extLst>
              </a:tr>
              <a:tr h="342954">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Literature Review</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 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593085690"/>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60827895"/>
                  </a:ext>
                </a:extLst>
              </a:tr>
              <a:tr h="304710">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2</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Data Collection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Ahad, Basil, Jodat, Dr. Farrukh</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7275457"/>
                  </a:ext>
                </a:extLst>
              </a:tr>
              <a:tr h="136108">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62698853"/>
                  </a:ext>
                </a:extLst>
              </a:tr>
              <a:tr h="322380">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3</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Feature Extraction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 Basil</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113921361"/>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20405970"/>
                  </a:ext>
                </a:extLst>
              </a:tr>
              <a:tr h="304709">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4</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Deep Learning Model</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 Jodat, Basil</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003523751"/>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93079756"/>
                  </a:ext>
                </a:extLst>
              </a:tr>
              <a:tr h="317772">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5</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Model Testing and Optimization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Jodat, Ahad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540772080"/>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0177541"/>
                  </a:ext>
                </a:extLst>
              </a:tr>
              <a:tr h="278584">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6</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Cloud Integration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Basil, 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967819696"/>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28113963"/>
                  </a:ext>
                </a:extLst>
              </a:tr>
              <a:tr h="330835">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7 - 8</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Mobile App Design and Development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 Basil, 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348550677"/>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94716954"/>
                  </a:ext>
                </a:extLst>
              </a:tr>
              <a:tr h="317772">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9 - 10</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System Integration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168771113"/>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5937958"/>
                  </a:ext>
                </a:extLst>
              </a:tr>
              <a:tr h="333164">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11</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Evaluation and Testing</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180900032"/>
                  </a:ext>
                </a:extLst>
              </a:tr>
              <a:tr h="217805">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85724135"/>
                  </a:ext>
                </a:extLst>
              </a:tr>
              <a:tr h="374451">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12</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Documentation and Reporting</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Basil, 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071170965"/>
                  </a:ext>
                </a:extLst>
              </a:tr>
              <a:tr h="313509">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Submitting Final Report</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25300807"/>
                  </a:ext>
                </a:extLst>
              </a:tr>
            </a:tbl>
          </a:graphicData>
        </a:graphic>
      </p:graphicFrame>
    </p:spTree>
    <p:extLst>
      <p:ext uri="{BB962C8B-B14F-4D97-AF65-F5344CB8AC3E}">
        <p14:creationId xmlns:p14="http://schemas.microsoft.com/office/powerpoint/2010/main" val="131207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6877" y="273809"/>
            <a:ext cx="2694264" cy="646331"/>
          </a:xfrm>
          <a:prstGeom prst="rect">
            <a:avLst/>
          </a:prstGeom>
        </p:spPr>
        <p:txBody>
          <a:bodyPr wrap="none">
            <a:spAutoFit/>
          </a:bodyPr>
          <a:lstStyle/>
          <a:p>
            <a:r>
              <a:rPr lang="en-US" sz="3600" b="1" i="1" dirty="0">
                <a:latin typeface="Times New Roman" panose="02020603050405020304" pitchFamily="18" charset="0"/>
                <a:cs typeface="Times New Roman" panose="02020603050405020304" pitchFamily="18" charset="0"/>
              </a:rPr>
              <a:t>Project Team</a:t>
            </a:r>
            <a:endParaRPr lang="en-US" sz="3600" dirty="0"/>
          </a:p>
        </p:txBody>
      </p:sp>
      <p:sp>
        <p:nvSpPr>
          <p:cNvPr id="6" name="TextBox 5"/>
          <p:cNvSpPr txBox="1"/>
          <p:nvPr/>
        </p:nvSpPr>
        <p:spPr>
          <a:xfrm>
            <a:off x="4528860" y="5937860"/>
            <a:ext cx="2730298"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Mohammad Basil Ali Khan</a:t>
            </a:r>
          </a:p>
          <a:p>
            <a:pPr algn="ctr"/>
            <a:r>
              <a:rPr lang="en-US" dirty="0">
                <a:latin typeface="Times New Roman" panose="02020603050405020304" pitchFamily="18" charset="0"/>
                <a:cs typeface="Times New Roman" panose="02020603050405020304" pitchFamily="18" charset="0"/>
              </a:rPr>
              <a:t>20K-0477</a:t>
            </a:r>
          </a:p>
        </p:txBody>
      </p:sp>
      <p:sp>
        <p:nvSpPr>
          <p:cNvPr id="7" name="Rectangle 6"/>
          <p:cNvSpPr/>
          <p:nvPr/>
        </p:nvSpPr>
        <p:spPr>
          <a:xfrm>
            <a:off x="320607" y="5908280"/>
            <a:ext cx="368410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Abdul Ahad Shaikh</a:t>
            </a:r>
          </a:p>
          <a:p>
            <a:pPr algn="ctr"/>
            <a:r>
              <a:rPr lang="en-US" dirty="0">
                <a:latin typeface="Times New Roman" panose="02020603050405020304" pitchFamily="18" charset="0"/>
                <a:cs typeface="Times New Roman" panose="02020603050405020304" pitchFamily="18" charset="0"/>
              </a:rPr>
              <a:t>20K-0477</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08830" y="4291994"/>
            <a:ext cx="1443992" cy="1443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373266" y="2992332"/>
            <a:ext cx="321165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Dr. Muhammad Farrukh Shahid</a:t>
            </a:r>
          </a:p>
        </p:txBody>
      </p:sp>
      <p:sp>
        <p:nvSpPr>
          <p:cNvPr id="12" name="Rectangle 11"/>
          <p:cNvSpPr/>
          <p:nvPr/>
        </p:nvSpPr>
        <p:spPr>
          <a:xfrm>
            <a:off x="7866273" y="5908279"/>
            <a:ext cx="2820336"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Syed Jodat Ali Naqvi</a:t>
            </a:r>
          </a:p>
          <a:p>
            <a:pPr algn="ctr"/>
            <a:r>
              <a:rPr lang="en-US" dirty="0">
                <a:latin typeface="Times New Roman" panose="02020603050405020304" pitchFamily="18" charset="0"/>
                <a:cs typeface="Times New Roman" panose="02020603050405020304" pitchFamily="18" charset="0"/>
              </a:rPr>
              <a:t>20K-0155</a:t>
            </a:r>
          </a:p>
        </p:txBody>
      </p:sp>
      <p:sp>
        <p:nvSpPr>
          <p:cNvPr id="13" name="TextBox 12"/>
          <p:cNvSpPr txBox="1"/>
          <p:nvPr/>
        </p:nvSpPr>
        <p:spPr>
          <a:xfrm>
            <a:off x="4775657" y="831816"/>
            <a:ext cx="2236703" cy="400110"/>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Project Supervisor</a:t>
            </a:r>
          </a:p>
        </p:txBody>
      </p:sp>
      <p:sp>
        <p:nvSpPr>
          <p:cNvPr id="15" name="Rectangle 14"/>
          <p:cNvSpPr/>
          <p:nvPr/>
        </p:nvSpPr>
        <p:spPr>
          <a:xfrm>
            <a:off x="4947756" y="3563538"/>
            <a:ext cx="1892506" cy="369332"/>
          </a:xfrm>
          <a:prstGeom prst="rect">
            <a:avLst/>
          </a:prstGeom>
        </p:spPr>
        <p:txBody>
          <a:bodyPr wrap="none">
            <a:spAutoFit/>
          </a:bodyPr>
          <a:lstStyle/>
          <a:p>
            <a:r>
              <a:rPr lang="en-US" b="1" u="sng" dirty="0">
                <a:latin typeface="Times New Roman" panose="02020603050405020304" pitchFamily="18" charset="0"/>
                <a:cs typeface="Times New Roman" panose="02020603050405020304" pitchFamily="18" charset="0"/>
              </a:rPr>
              <a:t>Project Members</a:t>
            </a:r>
          </a:p>
        </p:txBody>
      </p:sp>
      <p:pic>
        <p:nvPicPr>
          <p:cNvPr id="3" name="Picture 2" descr="A person with a beard&#10;&#10;Description automatically generated">
            <a:extLst>
              <a:ext uri="{FF2B5EF4-FFF2-40B4-BE49-F238E27FC236}">
                <a16:creationId xmlns:a16="http://schemas.microsoft.com/office/drawing/2014/main" id="{545B7942-0C86-FD4D-9FDD-6CB731484F1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40336" y="4265294"/>
            <a:ext cx="1272209" cy="1439111"/>
          </a:xfrm>
          <a:prstGeom prst="rect">
            <a:avLst/>
          </a:prstGeom>
          <a:ln w="38100">
            <a:solidFill>
              <a:schemeClr val="tx1"/>
            </a:solidFill>
          </a:ln>
        </p:spPr>
      </p:pic>
      <p:pic>
        <p:nvPicPr>
          <p:cNvPr id="16" name="Picture 15" descr="A person sitting in a chair&#10;&#10;Description automatically generated">
            <a:extLst>
              <a:ext uri="{FF2B5EF4-FFF2-40B4-BE49-F238E27FC236}">
                <a16:creationId xmlns:a16="http://schemas.microsoft.com/office/drawing/2014/main" id="{62A1247F-94E3-C6A6-DA93-9ECDE45207D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0153" t="29407" r="22342" b="2555"/>
          <a:stretch/>
        </p:blipFill>
        <p:spPr>
          <a:xfrm>
            <a:off x="1505389" y="4207196"/>
            <a:ext cx="1314542" cy="1555309"/>
          </a:xfrm>
          <a:prstGeom prst="rect">
            <a:avLst/>
          </a:prstGeom>
          <a:ln w="38100">
            <a:solidFill>
              <a:schemeClr val="tx1">
                <a:lumMod val="95000"/>
                <a:lumOff val="5000"/>
              </a:schemeClr>
            </a:solidFill>
          </a:ln>
        </p:spPr>
      </p:pic>
      <p:pic>
        <p:nvPicPr>
          <p:cNvPr id="19" name="Picture 18" descr="A person with a beard and glasses&#10;&#10;Description automatically generated">
            <a:extLst>
              <a:ext uri="{FF2B5EF4-FFF2-40B4-BE49-F238E27FC236}">
                <a16:creationId xmlns:a16="http://schemas.microsoft.com/office/drawing/2014/main" id="{E36650C8-DC04-E15D-3DAA-50165CB74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104" y="1343568"/>
            <a:ext cx="1191444" cy="1581562"/>
          </a:xfrm>
          <a:prstGeom prst="rect">
            <a:avLst/>
          </a:prstGeom>
          <a:ln w="38100">
            <a:solidFill>
              <a:schemeClr val="tx1"/>
            </a:solidFill>
          </a:ln>
        </p:spPr>
      </p:pic>
    </p:spTree>
    <p:extLst>
      <p:ext uri="{BB962C8B-B14F-4D97-AF65-F5344CB8AC3E}">
        <p14:creationId xmlns:p14="http://schemas.microsoft.com/office/powerpoint/2010/main" val="3977838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B2E5-603C-F880-10CF-8C064D7F7944}"/>
              </a:ext>
            </a:extLst>
          </p:cNvPr>
          <p:cNvSpPr>
            <a:spLocks noGrp="1"/>
          </p:cNvSpPr>
          <p:nvPr>
            <p:ph type="title"/>
          </p:nvPr>
        </p:nvSpPr>
        <p:spPr>
          <a:xfrm>
            <a:off x="483327" y="136965"/>
            <a:ext cx="10515600" cy="888274"/>
          </a:xfrm>
        </p:spPr>
        <p:txBody>
          <a:bodyPr>
            <a:normAutofit/>
          </a:bodyPr>
          <a:lstStyle/>
          <a:p>
            <a:r>
              <a:rPr lang="en-US" sz="3600" b="1" i="1" dirty="0">
                <a:latin typeface="Times New Roman" panose="02020603050405020304" pitchFamily="18" charset="0"/>
                <a:cs typeface="Times New Roman" panose="02020603050405020304" pitchFamily="18" charset="0"/>
              </a:rPr>
              <a:t>Budget</a:t>
            </a:r>
            <a:endParaRPr lang="en-PK" sz="3600" b="1" i="1"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711928339"/>
              </p:ext>
            </p:extLst>
          </p:nvPr>
        </p:nvGraphicFramePr>
        <p:xfrm>
          <a:off x="339636" y="1116679"/>
          <a:ext cx="11482248" cy="5414142"/>
        </p:xfrm>
        <a:graphic>
          <a:graphicData uri="http://schemas.openxmlformats.org/drawingml/2006/table">
            <a:tbl>
              <a:tblPr firstRow="1" bandRow="1">
                <a:tableStyleId>{93296810-A885-4BE3-A3E7-6D5BEEA58F35}</a:tableStyleId>
              </a:tblPr>
              <a:tblGrid>
                <a:gridCol w="2870562">
                  <a:extLst>
                    <a:ext uri="{9D8B030D-6E8A-4147-A177-3AD203B41FA5}">
                      <a16:colId xmlns:a16="http://schemas.microsoft.com/office/drawing/2014/main" val="1955603897"/>
                    </a:ext>
                  </a:extLst>
                </a:gridCol>
                <a:gridCol w="2870562">
                  <a:extLst>
                    <a:ext uri="{9D8B030D-6E8A-4147-A177-3AD203B41FA5}">
                      <a16:colId xmlns:a16="http://schemas.microsoft.com/office/drawing/2014/main" val="2574010663"/>
                    </a:ext>
                  </a:extLst>
                </a:gridCol>
                <a:gridCol w="2870562">
                  <a:extLst>
                    <a:ext uri="{9D8B030D-6E8A-4147-A177-3AD203B41FA5}">
                      <a16:colId xmlns:a16="http://schemas.microsoft.com/office/drawing/2014/main" val="3734501349"/>
                    </a:ext>
                  </a:extLst>
                </a:gridCol>
                <a:gridCol w="2870562">
                  <a:extLst>
                    <a:ext uri="{9D8B030D-6E8A-4147-A177-3AD203B41FA5}">
                      <a16:colId xmlns:a16="http://schemas.microsoft.com/office/drawing/2014/main" val="3985098787"/>
                    </a:ext>
                  </a:extLst>
                </a:gridCol>
              </a:tblGrid>
              <a:tr h="494272">
                <a:tc>
                  <a:txBody>
                    <a:bodyPr/>
                    <a:lstStyle/>
                    <a:p>
                      <a:pPr algn="ctr"/>
                      <a:r>
                        <a:rPr lang="en-GB" sz="1600" dirty="0">
                          <a:latin typeface="Times New Roman" panose="02020603050405020304" pitchFamily="18" charset="0"/>
                          <a:cs typeface="Times New Roman" panose="02020603050405020304" pitchFamily="18" charset="0"/>
                        </a:rPr>
                        <a:t>Item</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Category</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Budget </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Total</a:t>
                      </a:r>
                    </a:p>
                  </a:txBody>
                  <a:tcPr anchor="ctr"/>
                </a:tc>
                <a:extLst>
                  <a:ext uri="{0D108BD9-81ED-4DB2-BD59-A6C34878D82A}">
                    <a16:rowId xmlns:a16="http://schemas.microsoft.com/office/drawing/2014/main" val="3697012520"/>
                  </a:ext>
                </a:extLst>
              </a:tr>
              <a:tr h="558058">
                <a:tc>
                  <a:txBody>
                    <a:bodyPr/>
                    <a:lstStyle/>
                    <a:p>
                      <a:pPr algn="ctr"/>
                      <a:r>
                        <a:rPr lang="en-GB" sz="1600" b="1" dirty="0">
                          <a:latin typeface="Times New Roman" panose="02020603050405020304" pitchFamily="18" charset="0"/>
                          <a:cs typeface="Times New Roman" panose="02020603050405020304" pitchFamily="18" charset="0"/>
                        </a:rPr>
                        <a:t>Cloud Services (AWS/AZURE)</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Computer Services and Consultants</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$10,000</a:t>
                      </a:r>
                    </a:p>
                  </a:txBody>
                  <a:tcPr anchor="ctr"/>
                </a:tc>
                <a:extLst>
                  <a:ext uri="{0D108BD9-81ED-4DB2-BD59-A6C34878D82A}">
                    <a16:rowId xmlns:a16="http://schemas.microsoft.com/office/drawing/2014/main" val="3759476636"/>
                  </a:ext>
                </a:extLst>
              </a:tr>
              <a:tr h="1514728">
                <a:tc>
                  <a:txBody>
                    <a:bodyPr/>
                    <a:lstStyle/>
                    <a:p>
                      <a:pPr algn="ctr"/>
                      <a:r>
                        <a:rPr lang="en-GB" sz="1600" b="1" dirty="0">
                          <a:latin typeface="Times New Roman" panose="02020603050405020304" pitchFamily="18" charset="0"/>
                          <a:cs typeface="Times New Roman" panose="02020603050405020304" pitchFamily="18" charset="0"/>
                        </a:rPr>
                        <a:t>EQUIPMENTS MAJOR</a:t>
                      </a:r>
                    </a:p>
                    <a:p>
                      <a:pPr algn="ctr"/>
                      <a:r>
                        <a:rPr lang="en-GB" sz="1600" b="1" dirty="0">
                          <a:latin typeface="Times New Roman" panose="02020603050405020304" pitchFamily="18" charset="0"/>
                          <a:cs typeface="Times New Roman" panose="02020603050405020304" pitchFamily="18" charset="0"/>
                        </a:rPr>
                        <a:t>(&gt;100,000)</a:t>
                      </a:r>
                    </a:p>
                    <a:p>
                      <a:pPr algn="ctr"/>
                      <a:r>
                        <a:rPr lang="en-GB" sz="1600" b="1" dirty="0">
                          <a:latin typeface="Times New Roman" panose="02020603050405020304" pitchFamily="18" charset="0"/>
                          <a:cs typeface="Times New Roman" panose="02020603050405020304" pitchFamily="18" charset="0"/>
                        </a:rPr>
                        <a:t>Laptop/Mac, 2 Tensor GPU and CPU for Deep Learning (M2 Mac Studio 32GB RAM 512 GB SSD)</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D-equip and Material</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$15,000</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$25,000</a:t>
                      </a:r>
                    </a:p>
                    <a:p>
                      <a:pPr algn="ctr"/>
                      <a:endParaRPr lang="en-GB"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9137457"/>
                  </a:ext>
                </a:extLst>
              </a:tr>
              <a:tr h="1275560">
                <a:tc>
                  <a:txBody>
                    <a:bodyPr/>
                    <a:lstStyle/>
                    <a:p>
                      <a:pPr algn="ctr"/>
                      <a:r>
                        <a:rPr lang="en-GB" sz="1600" b="1" dirty="0">
                          <a:latin typeface="Times New Roman" panose="02020603050405020304" pitchFamily="18" charset="0"/>
                          <a:cs typeface="Times New Roman" panose="02020603050405020304" pitchFamily="18" charset="0"/>
                        </a:rPr>
                        <a:t>EQUIPMENTS MINOR</a:t>
                      </a:r>
                    </a:p>
                    <a:p>
                      <a:pPr algn="ctr"/>
                      <a:r>
                        <a:rPr lang="en-GB" sz="1600" b="1" dirty="0">
                          <a:latin typeface="Times New Roman" panose="02020603050405020304" pitchFamily="18" charset="0"/>
                          <a:cs typeface="Times New Roman" panose="02020603050405020304" pitchFamily="18" charset="0"/>
                        </a:rPr>
                        <a:t>(&gt;10,000)</a:t>
                      </a:r>
                    </a:p>
                    <a:p>
                      <a:pPr algn="ctr"/>
                      <a:r>
                        <a:rPr lang="en-GB" sz="1600" b="1" dirty="0">
                          <a:latin typeface="Times New Roman" panose="02020603050405020304" pitchFamily="18" charset="0"/>
                          <a:cs typeface="Times New Roman" panose="02020603050405020304" pitchFamily="18" charset="0"/>
                        </a:rPr>
                        <a:t>Camera, Arduino, Rasberry-Pi, GPS tracker, Wiring, Wi-Fi Dongle</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D-equip and Material</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$26,000</a:t>
                      </a:r>
                    </a:p>
                  </a:txBody>
                  <a:tcPr anchor="ctr"/>
                </a:tc>
                <a:extLst>
                  <a:ext uri="{0D108BD9-81ED-4DB2-BD59-A6C34878D82A}">
                    <a16:rowId xmlns:a16="http://schemas.microsoft.com/office/drawing/2014/main" val="4278699318"/>
                  </a:ext>
                </a:extLst>
              </a:tr>
              <a:tr h="558058">
                <a:tc>
                  <a:txBody>
                    <a:bodyPr/>
                    <a:lstStyle/>
                    <a:p>
                      <a:pPr algn="ctr"/>
                      <a:r>
                        <a:rPr lang="en-GB" sz="1600" b="1" dirty="0">
                          <a:latin typeface="Times New Roman" panose="02020603050405020304" pitchFamily="18" charset="0"/>
                          <a:cs typeface="Times New Roman" panose="02020603050405020304" pitchFamily="18" charset="0"/>
                        </a:rPr>
                        <a:t>Internet Usage</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Computer Services and Consultants</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$500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$26,500</a:t>
                      </a:r>
                    </a:p>
                  </a:txBody>
                  <a:tcPr anchor="ctr"/>
                </a:tc>
                <a:extLst>
                  <a:ext uri="{0D108BD9-81ED-4DB2-BD59-A6C34878D82A}">
                    <a16:rowId xmlns:a16="http://schemas.microsoft.com/office/drawing/2014/main" val="2947799539"/>
                  </a:ext>
                </a:extLst>
              </a:tr>
              <a:tr h="448255">
                <a:tc>
                  <a:txBody>
                    <a:bodyPr/>
                    <a:lstStyle/>
                    <a:p>
                      <a:pPr algn="ctr"/>
                      <a:r>
                        <a:rPr lang="en-GB" sz="1600" b="1" dirty="0">
                          <a:latin typeface="Times New Roman" panose="02020603050405020304" pitchFamily="18" charset="0"/>
                          <a:cs typeface="Times New Roman" panose="02020603050405020304" pitchFamily="18" charset="0"/>
                        </a:rPr>
                        <a:t>Paperwork</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D-equip and Material</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$26,600</a:t>
                      </a:r>
                    </a:p>
                  </a:txBody>
                  <a:tcPr anchor="ctr"/>
                </a:tc>
                <a:extLst>
                  <a:ext uri="{0D108BD9-81ED-4DB2-BD59-A6C34878D82A}">
                    <a16:rowId xmlns:a16="http://schemas.microsoft.com/office/drawing/2014/main" val="3388594156"/>
                  </a:ext>
                </a:extLst>
              </a:tr>
              <a:tr h="448255">
                <a:tc>
                  <a:txBody>
                    <a:bodyPr/>
                    <a:lstStyle/>
                    <a:p>
                      <a:pPr algn="ctr"/>
                      <a:r>
                        <a:rPr lang="en-GB" sz="1600" b="1" dirty="0">
                          <a:latin typeface="Times New Roman" panose="02020603050405020304" pitchFamily="18" charset="0"/>
                          <a:cs typeface="Times New Roman" panose="02020603050405020304" pitchFamily="18" charset="0"/>
                        </a:rPr>
                        <a:t>Dataset Drives(Fuel cost)</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Operating Expense </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$27,600</a:t>
                      </a:r>
                    </a:p>
                  </a:txBody>
                  <a:tcPr anchor="ctr"/>
                </a:tc>
                <a:extLst>
                  <a:ext uri="{0D108BD9-81ED-4DB2-BD59-A6C34878D82A}">
                    <a16:rowId xmlns:a16="http://schemas.microsoft.com/office/drawing/2014/main" val="1071550102"/>
                  </a:ext>
                </a:extLst>
              </a:tr>
            </a:tbl>
          </a:graphicData>
        </a:graphic>
      </p:graphicFrame>
    </p:spTree>
    <p:extLst>
      <p:ext uri="{BB962C8B-B14F-4D97-AF65-F5344CB8AC3E}">
        <p14:creationId xmlns:p14="http://schemas.microsoft.com/office/powerpoint/2010/main" val="93743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167" y="1016074"/>
            <a:ext cx="11184987" cy="5386090"/>
          </a:xfrm>
          <a:prstGeom prst="rect">
            <a:avLst/>
          </a:prstGeom>
        </p:spPr>
        <p:txBody>
          <a:bodyPr wrap="square">
            <a:spAutoFit/>
          </a:bodyPr>
          <a:lstStyle/>
          <a:p>
            <a:pPr lvl="0" algn="just">
              <a:buSzPts val="1800"/>
            </a:pPr>
            <a:r>
              <a:rPr lang="en-US" sz="2400"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a:t>
            </a:r>
            <a:r>
              <a:rPr lang="en-US" sz="1600" dirty="0">
                <a:latin typeface="Times New Roman" panose="02020603050405020304" pitchFamily="18" charset="0"/>
                <a:ea typeface="Times New Roman"/>
                <a:cs typeface="Times New Roman" panose="02020603050405020304" pitchFamily="18" charset="0"/>
                <a:sym typeface="Times New Roman"/>
              </a:rPr>
              <a:t>1]</a:t>
            </a:r>
            <a:r>
              <a:rPr lang="en-US" sz="1600" dirty="0">
                <a:latin typeface="Times New Roman" panose="02020603050405020304" pitchFamily="18" charset="0"/>
                <a:cs typeface="Times New Roman" panose="02020603050405020304" pitchFamily="18" charset="0"/>
              </a:rPr>
              <a:t> Shiv Ram Dubey1 · </a:t>
            </a:r>
            <a:r>
              <a:rPr lang="en-US" sz="1600" dirty="0" err="1">
                <a:latin typeface="Times New Roman" panose="02020603050405020304" pitchFamily="18" charset="0"/>
                <a:cs typeface="Times New Roman" panose="02020603050405020304" pitchFamily="18" charset="0"/>
              </a:rPr>
              <a:t>Anand</a:t>
            </a:r>
            <a:r>
              <a:rPr lang="en-US" sz="1600" dirty="0">
                <a:latin typeface="Times New Roman" panose="02020603050405020304" pitchFamily="18" charset="0"/>
                <a:cs typeface="Times New Roman" panose="02020603050405020304" pitchFamily="18" charset="0"/>
              </a:rPr>
              <a:t> Singh Jalal2 "Apple disease classification using color, texture and shape features from images Signal”, Image and Video </a:t>
            </a:r>
            <a:r>
              <a:rPr lang="en-US" sz="1600" dirty="0" err="1">
                <a:latin typeface="Times New Roman" panose="02020603050405020304" pitchFamily="18" charset="0"/>
                <a:cs typeface="Times New Roman" panose="02020603050405020304" pitchFamily="18" charset="0"/>
              </a:rPr>
              <a:t>ProcessingDOI</a:t>
            </a:r>
            <a:r>
              <a:rPr lang="en-US" sz="1600" dirty="0">
                <a:latin typeface="Times New Roman" panose="02020603050405020304" pitchFamily="18" charset="0"/>
                <a:cs typeface="Times New Roman" panose="02020603050405020304" pitchFamily="18" charset="0"/>
              </a:rPr>
              <a:t> 10.1007/s11760-015-0821-1 </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 [2]</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Zalak</a:t>
            </a:r>
            <a:r>
              <a:rPr lang="en-US" sz="1600" dirty="0">
                <a:latin typeface="Times New Roman" panose="02020603050405020304" pitchFamily="18" charset="0"/>
                <a:cs typeface="Times New Roman" panose="02020603050405020304" pitchFamily="18" charset="0"/>
              </a:rPr>
              <a:t> R. </a:t>
            </a:r>
            <a:r>
              <a:rPr lang="en-US" sz="1600" dirty="0" err="1">
                <a:latin typeface="Times New Roman" panose="02020603050405020304" pitchFamily="18" charset="0"/>
                <a:cs typeface="Times New Roman" panose="02020603050405020304" pitchFamily="18" charset="0"/>
              </a:rPr>
              <a:t>Barot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Narendrasinh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Limbad</a:t>
            </a:r>
            <a:r>
              <a:rPr lang="en-US" sz="1600" dirty="0">
                <a:latin typeface="Times New Roman" panose="02020603050405020304" pitchFamily="18" charset="0"/>
                <a:cs typeface="Times New Roman" panose="02020603050405020304" pitchFamily="18" charset="0"/>
              </a:rPr>
              <a:t> "An Approach for Detection and Classification of Fruit </a:t>
            </a:r>
            <a:r>
              <a:rPr lang="en-US" sz="1600" dirty="0" err="1">
                <a:latin typeface="Times New Roman" panose="02020603050405020304" pitchFamily="18" charset="0"/>
                <a:cs typeface="Times New Roman" panose="02020603050405020304" pitchFamily="18" charset="0"/>
              </a:rPr>
              <a:t>Disease:A</a:t>
            </a:r>
            <a:r>
              <a:rPr lang="en-US" sz="1600" dirty="0">
                <a:latin typeface="Times New Roman" panose="02020603050405020304" pitchFamily="18" charset="0"/>
                <a:cs typeface="Times New Roman" panose="02020603050405020304" pitchFamily="18" charset="0"/>
              </a:rPr>
              <a:t> Survey" Volume 4 Issue 12, December 2015.. </a:t>
            </a:r>
            <a:r>
              <a:rPr lang="en-US" sz="1600" dirty="0">
                <a:latin typeface="Times New Roman" panose="02020603050405020304" pitchFamily="18" charset="0"/>
                <a:ea typeface="Times New Roman"/>
                <a:cs typeface="Times New Roman" panose="02020603050405020304" pitchFamily="18" charset="0"/>
                <a:sym typeface="Times New Roman"/>
              </a:rPr>
              <a:t> </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[3]</a:t>
            </a:r>
            <a:r>
              <a:rPr lang="en-US" sz="1600" dirty="0">
                <a:latin typeface="Times New Roman" panose="02020603050405020304" pitchFamily="18" charset="0"/>
                <a:cs typeface="Times New Roman" panose="02020603050405020304" pitchFamily="18" charset="0"/>
              </a:rPr>
              <a:t>Swati </a:t>
            </a:r>
            <a:r>
              <a:rPr lang="en-US" sz="1600" dirty="0" err="1">
                <a:latin typeface="Times New Roman" panose="02020603050405020304" pitchFamily="18" charset="0"/>
                <a:cs typeface="Times New Roman" panose="02020603050405020304" pitchFamily="18" charset="0"/>
              </a:rPr>
              <a:t>Dewliya</a:t>
            </a:r>
            <a:r>
              <a:rPr lang="en-US" sz="1600" dirty="0">
                <a:latin typeface="Times New Roman" panose="02020603050405020304" pitchFamily="18" charset="0"/>
                <a:cs typeface="Times New Roman" panose="02020603050405020304" pitchFamily="18" charset="0"/>
              </a:rPr>
              <a:t> Ms. </a:t>
            </a:r>
            <a:r>
              <a:rPr lang="en-US" sz="1600" dirty="0" err="1">
                <a:latin typeface="Times New Roman" panose="02020603050405020304" pitchFamily="18" charset="0"/>
                <a:cs typeface="Times New Roman" panose="02020603050405020304" pitchFamily="18" charset="0"/>
              </a:rPr>
              <a:t>Pratibha</a:t>
            </a:r>
            <a:r>
              <a:rPr lang="en-US" sz="1600" dirty="0">
                <a:latin typeface="Times New Roman" panose="02020603050405020304" pitchFamily="18" charset="0"/>
                <a:cs typeface="Times New Roman" panose="02020603050405020304" pitchFamily="18" charset="0"/>
              </a:rPr>
              <a:t> Singh Detection and classification for apple fruit diseases using support vector machine and chain code Volume: 02 Issue: 04- Aug-2015</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 [4]</a:t>
            </a:r>
            <a:r>
              <a:rPr lang="en-US" sz="1600" dirty="0">
                <a:latin typeface="Times New Roman" panose="02020603050405020304" pitchFamily="18" charset="0"/>
                <a:cs typeface="Times New Roman" panose="02020603050405020304" pitchFamily="18" charset="0"/>
              </a:rPr>
              <a:t> Manisha A. </a:t>
            </a:r>
            <a:r>
              <a:rPr lang="en-US" sz="1600" dirty="0" err="1">
                <a:latin typeface="Times New Roman" panose="02020603050405020304" pitchFamily="18" charset="0"/>
                <a:cs typeface="Times New Roman" panose="02020603050405020304" pitchFamily="18" charset="0"/>
              </a:rPr>
              <a:t>Bhange</a:t>
            </a:r>
            <a:r>
              <a:rPr lang="en-US" sz="1600" dirty="0">
                <a:latin typeface="Times New Roman" panose="02020603050405020304" pitchFamily="18" charset="0"/>
                <a:cs typeface="Times New Roman" panose="02020603050405020304" pitchFamily="18" charset="0"/>
              </a:rPr>
              <a:t>, Prof. H. A. </a:t>
            </a:r>
            <a:r>
              <a:rPr lang="en-US" sz="1600" dirty="0" err="1">
                <a:latin typeface="Times New Roman" panose="02020603050405020304" pitchFamily="18" charset="0"/>
                <a:cs typeface="Times New Roman" panose="02020603050405020304" pitchFamily="18" charset="0"/>
              </a:rPr>
              <a:t>Hingoliwala“A</a:t>
            </a:r>
            <a:r>
              <a:rPr lang="en-US" sz="1600" dirty="0">
                <a:latin typeface="Times New Roman" panose="02020603050405020304" pitchFamily="18" charset="0"/>
                <a:cs typeface="Times New Roman" panose="02020603050405020304" pitchFamily="18" charset="0"/>
              </a:rPr>
              <a:t> Review of Image Processing for Pomegranate Disease Detection” IJCSIT] International Journal of Computer Science and Information Technologies, Vol. 6 [1 ], 2015. </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 [5]</a:t>
            </a:r>
            <a:r>
              <a:rPr lang="en-US" sz="1600" dirty="0">
                <a:latin typeface="Times New Roman" panose="02020603050405020304" pitchFamily="18" charset="0"/>
                <a:cs typeface="Times New Roman" panose="02020603050405020304" pitchFamily="18" charset="0"/>
              </a:rPr>
              <a:t> ]Shiv Ram Dubey, </a:t>
            </a:r>
            <a:r>
              <a:rPr lang="en-US" sz="1600" dirty="0" err="1">
                <a:latin typeface="Times New Roman" panose="02020603050405020304" pitchFamily="18" charset="0"/>
                <a:cs typeface="Times New Roman" panose="02020603050405020304" pitchFamily="18" charset="0"/>
              </a:rPr>
              <a:t>Anand</a:t>
            </a:r>
            <a:r>
              <a:rPr lang="en-US" sz="1600" dirty="0">
                <a:latin typeface="Times New Roman" panose="02020603050405020304" pitchFamily="18" charset="0"/>
                <a:cs typeface="Times New Roman" panose="02020603050405020304" pitchFamily="18" charset="0"/>
              </a:rPr>
              <a:t> Singh Jalal “Detection and Classification of Apple Fruit Diseases using Complete Local Binary Patterns” proceeding of third IEEE International Conference 2012. </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 [6]</a:t>
            </a:r>
            <a:r>
              <a:rPr lang="en-US" sz="1600" dirty="0">
                <a:latin typeface="Times New Roman" panose="02020603050405020304" pitchFamily="18" charset="0"/>
                <a:cs typeface="Times New Roman" panose="02020603050405020304" pitchFamily="18" charset="0"/>
              </a:rPr>
              <a:t> Dr. Praveen Kumar Reddy, Md. </a:t>
            </a:r>
            <a:r>
              <a:rPr lang="en-US" sz="1600" dirty="0" err="1">
                <a:latin typeface="Times New Roman" panose="02020603050405020304" pitchFamily="18" charset="0"/>
                <a:cs typeface="Times New Roman" panose="02020603050405020304" pitchFamily="18" charset="0"/>
              </a:rPr>
              <a:t>Manzoor</a:t>
            </a:r>
            <a:r>
              <a:rPr lang="en-US" sz="1600" dirty="0">
                <a:latin typeface="Times New Roman" panose="02020603050405020304" pitchFamily="18" charset="0"/>
                <a:cs typeface="Times New Roman" panose="02020603050405020304" pitchFamily="18" charset="0"/>
              </a:rPr>
              <a:t> Hussain, Shravan Kumar</a:t>
            </a:r>
            <a:r>
              <a:rPr lang="en-US" sz="1600" dirty="0">
                <a:latin typeface="Times New Roman" panose="02020603050405020304" pitchFamily="18" charset="0"/>
                <a:ea typeface="Times New Roman"/>
                <a:cs typeface="Times New Roman" panose="02020603050405020304" pitchFamily="18" charset="0"/>
                <a:sym typeface="Times New Roman"/>
              </a:rPr>
              <a:t> “Fruit Disease Detection and Identification using Image Processing”</a:t>
            </a:r>
            <a:r>
              <a:rPr lang="en-US" sz="1600" dirty="0">
                <a:latin typeface="Times New Roman" panose="02020603050405020304" pitchFamily="18" charset="0"/>
                <a:cs typeface="Times New Roman" panose="02020603050405020304" pitchFamily="18" charset="0"/>
              </a:rPr>
              <a:t> e-ISSN: 2395-0056</a:t>
            </a:r>
          </a:p>
          <a:p>
            <a:pPr lvl="0" algn="just">
              <a:buSzPts val="18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lvl="0" algn="just">
              <a:buSzPts val="1800"/>
            </a:pPr>
            <a:r>
              <a:rPr lang="en-US" sz="1600" dirty="0">
                <a:latin typeface="Times New Roman" panose="02020603050405020304" pitchFamily="18" charset="0"/>
                <a:ea typeface="Times New Roman"/>
                <a:cs typeface="Times New Roman" panose="02020603050405020304" pitchFamily="18" charset="0"/>
                <a:sym typeface="Times New Roman"/>
              </a:rPr>
              <a:t>[7] N. </a:t>
            </a:r>
            <a:r>
              <a:rPr lang="en-US" sz="1600" dirty="0" err="1">
                <a:latin typeface="Times New Roman" panose="02020603050405020304" pitchFamily="18" charset="0"/>
                <a:ea typeface="Times New Roman"/>
                <a:cs typeface="Times New Roman" panose="02020603050405020304" pitchFamily="18" charset="0"/>
                <a:sym typeface="Times New Roman"/>
              </a:rPr>
              <a:t>Saranya</a:t>
            </a:r>
            <a:r>
              <a:rPr lang="en-US" sz="1600" dirty="0">
                <a:latin typeface="Times New Roman" panose="02020603050405020304" pitchFamily="18" charset="0"/>
                <a:ea typeface="Times New Roman"/>
                <a:cs typeface="Times New Roman" panose="02020603050405020304" pitchFamily="18" charset="0"/>
                <a:sym typeface="Times New Roman"/>
              </a:rPr>
              <a:t>, L. </a:t>
            </a:r>
            <a:r>
              <a:rPr lang="en-US" sz="1600" dirty="0" err="1">
                <a:latin typeface="Times New Roman" panose="02020603050405020304" pitchFamily="18" charset="0"/>
                <a:ea typeface="Times New Roman"/>
                <a:cs typeface="Times New Roman" panose="02020603050405020304" pitchFamily="18" charset="0"/>
                <a:sym typeface="Times New Roman"/>
              </a:rPr>
              <a:t>Pavithra</a:t>
            </a:r>
            <a:r>
              <a:rPr lang="en-US" sz="1600" dirty="0">
                <a:latin typeface="Times New Roman" panose="02020603050405020304" pitchFamily="18" charset="0"/>
                <a:ea typeface="Times New Roman"/>
                <a:cs typeface="Times New Roman" panose="02020603050405020304" pitchFamily="18" charset="0"/>
                <a:sym typeface="Times New Roman"/>
              </a:rPr>
              <a:t>, N. </a:t>
            </a:r>
            <a:r>
              <a:rPr lang="en-US" sz="1600" dirty="0" err="1">
                <a:latin typeface="Times New Roman" panose="02020603050405020304" pitchFamily="18" charset="0"/>
                <a:ea typeface="Times New Roman"/>
                <a:cs typeface="Times New Roman" panose="02020603050405020304" pitchFamily="18" charset="0"/>
                <a:sym typeface="Times New Roman"/>
              </a:rPr>
              <a:t>Kanthimathi</a:t>
            </a:r>
            <a:r>
              <a:rPr lang="en-US" sz="1600" dirty="0">
                <a:latin typeface="Times New Roman" panose="02020603050405020304" pitchFamily="18" charset="0"/>
                <a:ea typeface="Times New Roman"/>
                <a:cs typeface="Times New Roman" panose="02020603050405020304" pitchFamily="18" charset="0"/>
                <a:sym typeface="Times New Roman"/>
              </a:rPr>
              <a:t>, B. </a:t>
            </a:r>
            <a:r>
              <a:rPr lang="en-US" sz="1600" dirty="0" err="1">
                <a:latin typeface="Times New Roman" panose="02020603050405020304" pitchFamily="18" charset="0"/>
                <a:ea typeface="Times New Roman"/>
                <a:cs typeface="Times New Roman" panose="02020603050405020304" pitchFamily="18" charset="0"/>
                <a:sym typeface="Times New Roman"/>
              </a:rPr>
              <a:t>Ragavi</a:t>
            </a:r>
            <a:r>
              <a:rPr lang="en-US" sz="1600" dirty="0">
                <a:latin typeface="Times New Roman" panose="02020603050405020304" pitchFamily="18" charset="0"/>
                <a:ea typeface="Times New Roman"/>
                <a:cs typeface="Times New Roman" panose="02020603050405020304" pitchFamily="18" charset="0"/>
                <a:sym typeface="Times New Roman"/>
              </a:rPr>
              <a:t> and P. </a:t>
            </a:r>
            <a:r>
              <a:rPr lang="en-US" sz="1600" dirty="0" err="1">
                <a:latin typeface="Times New Roman" panose="02020603050405020304" pitchFamily="18" charset="0"/>
                <a:ea typeface="Times New Roman"/>
                <a:cs typeface="Times New Roman" panose="02020603050405020304" pitchFamily="18" charset="0"/>
                <a:sym typeface="Times New Roman"/>
              </a:rPr>
              <a:t>Sandhiyadevi</a:t>
            </a:r>
            <a:r>
              <a:rPr lang="en-US" sz="1600" dirty="0">
                <a:latin typeface="Times New Roman" panose="02020603050405020304" pitchFamily="18" charset="0"/>
                <a:ea typeface="Times New Roman"/>
                <a:cs typeface="Times New Roman" panose="02020603050405020304" pitchFamily="18" charset="0"/>
                <a:sym typeface="Times New Roman"/>
              </a:rPr>
              <a:t>, "Detection of Banana Leaf and Fruit Diseases Using Neural Networks," 2020 Second International Conference on Inventive Research in Computing Applications (ICIRCA), 2020, pp. 493-499, </a:t>
            </a:r>
            <a:r>
              <a:rPr lang="en-US" sz="1600" dirty="0" err="1">
                <a:latin typeface="Times New Roman" panose="02020603050405020304" pitchFamily="18" charset="0"/>
                <a:ea typeface="Times New Roman"/>
                <a:cs typeface="Times New Roman" panose="02020603050405020304" pitchFamily="18" charset="0"/>
                <a:sym typeface="Times New Roman"/>
              </a:rPr>
              <a:t>doi</a:t>
            </a:r>
            <a:r>
              <a:rPr lang="en-US" sz="1600" dirty="0">
                <a:latin typeface="Times New Roman" panose="02020603050405020304" pitchFamily="18" charset="0"/>
                <a:ea typeface="Times New Roman"/>
                <a:cs typeface="Times New Roman" panose="02020603050405020304" pitchFamily="18" charset="0"/>
                <a:sym typeface="Times New Roman"/>
              </a:rPr>
              <a:t>: 10.1109/ICIRCA48905.2020.9183006.</a:t>
            </a:r>
          </a:p>
        </p:txBody>
      </p:sp>
      <p:sp>
        <p:nvSpPr>
          <p:cNvPr id="5" name="Title 1">
            <a:extLst>
              <a:ext uri="{FF2B5EF4-FFF2-40B4-BE49-F238E27FC236}">
                <a16:creationId xmlns:a16="http://schemas.microsoft.com/office/drawing/2014/main" id="{75C93785-1A9C-5FB1-A8D3-E6AEC4FBEF91}"/>
              </a:ext>
            </a:extLst>
          </p:cNvPr>
          <p:cNvSpPr>
            <a:spLocks noGrp="1"/>
          </p:cNvSpPr>
          <p:nvPr>
            <p:ph type="title"/>
          </p:nvPr>
        </p:nvSpPr>
        <p:spPr>
          <a:xfrm>
            <a:off x="450167" y="323557"/>
            <a:ext cx="2819400" cy="692517"/>
          </a:xfrm>
        </p:spPr>
        <p:txBody>
          <a:bodyPr>
            <a:normAutofit/>
          </a:bodyPr>
          <a:lstStyle/>
          <a:p>
            <a:r>
              <a:rPr lang="en-US" sz="3600" b="1" i="1" dirty="0">
                <a:latin typeface="Times New Roman" panose="02020603050405020304" pitchFamily="18" charset="0"/>
                <a:cs typeface="Times New Roman" panose="02020603050405020304" pitchFamily="18" charset="0"/>
              </a:rPr>
              <a:t>References</a:t>
            </a:r>
            <a:endParaRPr lang="en-PK" sz="36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00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24381"/>
          <a:stretch/>
        </p:blipFill>
        <p:spPr>
          <a:xfrm>
            <a:off x="0" y="-1"/>
            <a:ext cx="12192000" cy="6914605"/>
          </a:xfrm>
          <a:prstGeom prst="rect">
            <a:avLst/>
          </a:prstGeom>
        </p:spPr>
      </p:pic>
    </p:spTree>
    <p:extLst>
      <p:ext uri="{BB962C8B-B14F-4D97-AF65-F5344CB8AC3E}">
        <p14:creationId xmlns:p14="http://schemas.microsoft.com/office/powerpoint/2010/main" val="219443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6CD-7174-2718-5F32-14735C69187B}"/>
              </a:ext>
            </a:extLst>
          </p:cNvPr>
          <p:cNvSpPr>
            <a:spLocks noGrp="1"/>
          </p:cNvSpPr>
          <p:nvPr>
            <p:ph type="title"/>
          </p:nvPr>
        </p:nvSpPr>
        <p:spPr>
          <a:xfrm>
            <a:off x="5868557" y="1083181"/>
            <a:ext cx="5444382" cy="531736"/>
          </a:xfrm>
        </p:spPr>
        <p:txBody>
          <a:bodyPr anchor="t">
            <a:normAutofit/>
          </a:bodyPr>
          <a:lstStyle/>
          <a:p>
            <a:r>
              <a:rPr lang="en-US" sz="3200" b="1" i="1" dirty="0">
                <a:latin typeface="Times New Roman" panose="02020603050405020304" pitchFamily="18" charset="0"/>
                <a:cs typeface="Times New Roman" panose="02020603050405020304" pitchFamily="18" charset="0"/>
              </a:rPr>
              <a:t>Agenda</a:t>
            </a:r>
            <a:endParaRPr lang="en-PK" sz="3200" b="1" i="1" dirty="0">
              <a:latin typeface="Times New Roman" panose="02020603050405020304" pitchFamily="18" charset="0"/>
              <a:cs typeface="Times New Roman" panose="02020603050405020304" pitchFamily="18" charset="0"/>
            </a:endParaRPr>
          </a:p>
        </p:txBody>
      </p:sp>
      <p:pic>
        <p:nvPicPr>
          <p:cNvPr id="7" name="Picture 6" descr="A hand holding a phone&#10;&#10;Description automatically generated">
            <a:extLst>
              <a:ext uri="{FF2B5EF4-FFF2-40B4-BE49-F238E27FC236}">
                <a16:creationId xmlns:a16="http://schemas.microsoft.com/office/drawing/2014/main" id="{925C9EE9-87C1-796F-4146-77BD3C0AD7B2}"/>
              </a:ext>
            </a:extLst>
          </p:cNvPr>
          <p:cNvPicPr>
            <a:picLocks noChangeAspect="1"/>
          </p:cNvPicPr>
          <p:nvPr/>
        </p:nvPicPr>
        <p:blipFill rotWithShape="1">
          <a:blip r:embed="rId2">
            <a:extLst>
              <a:ext uri="{28A0092B-C50C-407E-A947-70E740481C1C}">
                <a14:useLocalDpi xmlns:a14="http://schemas.microsoft.com/office/drawing/2010/main" val="0"/>
              </a:ext>
            </a:extLst>
          </a:blip>
          <a:srcRect l="57562"/>
          <a:stretch/>
        </p:blipFill>
        <p:spPr>
          <a:xfrm>
            <a:off x="-1" y="10"/>
            <a:ext cx="5151179" cy="6857990"/>
          </a:xfrm>
          <a:prstGeom prst="rect">
            <a:avLst/>
          </a:prstGeom>
        </p:spPr>
      </p:pic>
      <p:cxnSp>
        <p:nvCxnSpPr>
          <p:cNvPr id="16" name="Straight Connector 11">
            <a:extLst>
              <a:ext uri="{FF2B5EF4-FFF2-40B4-BE49-F238E27FC236}">
                <a16:creationId xmlns:a16="http://schemas.microsoft.com/office/drawing/2014/main" id="{1503BFE4-729B-D9D0-C17B-501E6AF1127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8D72D8-F4B0-0605-40AD-B5105E900050}"/>
              </a:ext>
            </a:extLst>
          </p:cNvPr>
          <p:cNvSpPr>
            <a:spLocks noGrp="1"/>
          </p:cNvSpPr>
          <p:nvPr>
            <p:ph idx="1"/>
          </p:nvPr>
        </p:nvSpPr>
        <p:spPr>
          <a:xfrm>
            <a:off x="5868557" y="1826951"/>
            <a:ext cx="5444382" cy="4717540"/>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Introduction</a:t>
            </a:r>
          </a:p>
          <a:p>
            <a:r>
              <a:rPr lang="en-US" sz="1800" dirty="0">
                <a:latin typeface="Times New Roman" panose="02020603050405020304" pitchFamily="18" charset="0"/>
                <a:cs typeface="Times New Roman" panose="02020603050405020304" pitchFamily="18" charset="0"/>
              </a:rPr>
              <a:t>Problem Statement</a:t>
            </a:r>
          </a:p>
          <a:p>
            <a:r>
              <a:rPr lang="en-US" sz="1800" dirty="0">
                <a:latin typeface="Times New Roman" panose="02020603050405020304" pitchFamily="18" charset="0"/>
                <a:cs typeface="Times New Roman" panose="02020603050405020304" pitchFamily="18" charset="0"/>
              </a:rPr>
              <a:t>Objectives</a:t>
            </a:r>
          </a:p>
          <a:p>
            <a:r>
              <a:rPr lang="en-US" sz="1800" dirty="0">
                <a:latin typeface="Times New Roman" panose="02020603050405020304" pitchFamily="18" charset="0"/>
                <a:cs typeface="Times New Roman" panose="02020603050405020304" pitchFamily="18" charset="0"/>
              </a:rPr>
              <a:t>Current Scenario vs Proposed Scenario</a:t>
            </a:r>
          </a:p>
          <a:p>
            <a:r>
              <a:rPr lang="en-US" sz="1800" dirty="0">
                <a:latin typeface="Times New Roman" panose="02020603050405020304" pitchFamily="18" charset="0"/>
                <a:cs typeface="Times New Roman" panose="02020603050405020304" pitchFamily="18" charset="0"/>
              </a:rPr>
              <a:t>How to achieve goals</a:t>
            </a:r>
          </a:p>
          <a:p>
            <a:r>
              <a:rPr lang="en-US" sz="1800" dirty="0">
                <a:latin typeface="Times New Roman" panose="02020603050405020304" pitchFamily="18" charset="0"/>
                <a:cs typeface="Times New Roman" panose="02020603050405020304" pitchFamily="18" charset="0"/>
              </a:rPr>
              <a:t>Work Contribution</a:t>
            </a:r>
          </a:p>
          <a:p>
            <a:r>
              <a:rPr lang="en-US" sz="1800" dirty="0">
                <a:latin typeface="Times New Roman" panose="02020603050405020304" pitchFamily="18" charset="0"/>
                <a:cs typeface="Times New Roman" panose="02020603050405020304" pitchFamily="18" charset="0"/>
              </a:rPr>
              <a:t>Literature Review</a:t>
            </a:r>
          </a:p>
          <a:p>
            <a:r>
              <a:rPr lang="en-US" sz="1800" dirty="0">
                <a:latin typeface="Times New Roman" panose="02020603050405020304" pitchFamily="18" charset="0"/>
                <a:cs typeface="Times New Roman" panose="02020603050405020304" pitchFamily="18" charset="0"/>
              </a:rPr>
              <a:t>Methodology</a:t>
            </a:r>
          </a:p>
          <a:p>
            <a:r>
              <a:rPr lang="en-US" sz="1800" dirty="0">
                <a:latin typeface="Times New Roman" panose="02020603050405020304" pitchFamily="18" charset="0"/>
                <a:cs typeface="Times New Roman" panose="02020603050405020304" pitchFamily="18" charset="0"/>
              </a:rPr>
              <a:t>Dataset</a:t>
            </a:r>
          </a:p>
          <a:p>
            <a:r>
              <a:rPr lang="en-US" sz="1800" dirty="0">
                <a:latin typeface="Times New Roman" panose="02020603050405020304" pitchFamily="18" charset="0"/>
                <a:cs typeface="Times New Roman" panose="02020603050405020304" pitchFamily="18" charset="0"/>
              </a:rPr>
              <a:t>Dataset Collection Drive</a:t>
            </a:r>
          </a:p>
          <a:p>
            <a:r>
              <a:rPr lang="en-US" sz="1800" dirty="0">
                <a:latin typeface="Times New Roman" panose="02020603050405020304" pitchFamily="18" charset="0"/>
                <a:cs typeface="Times New Roman" panose="02020603050405020304" pitchFamily="18" charset="0"/>
              </a:rPr>
              <a:t>Work Timeline</a:t>
            </a:r>
          </a:p>
          <a:p>
            <a:r>
              <a:rPr lang="en-US" sz="1800" dirty="0">
                <a:latin typeface="Times New Roman" panose="02020603050405020304" pitchFamily="18" charset="0"/>
                <a:cs typeface="Times New Roman" panose="02020603050405020304" pitchFamily="18" charset="0"/>
              </a:rPr>
              <a:t>Budget</a:t>
            </a:r>
          </a:p>
          <a:p>
            <a:r>
              <a:rPr lang="en-US" sz="1800" dirty="0">
                <a:latin typeface="Times New Roman" panose="02020603050405020304" pitchFamily="18" charset="0"/>
                <a:cs typeface="Times New Roman" panose="02020603050405020304" pitchFamily="18" charset="0"/>
              </a:rPr>
              <a:t>References</a:t>
            </a:r>
          </a:p>
          <a:p>
            <a:endParaRPr lang="en-PK" sz="1600" dirty="0"/>
          </a:p>
        </p:txBody>
      </p:sp>
    </p:spTree>
    <p:extLst>
      <p:ext uri="{BB962C8B-B14F-4D97-AF65-F5344CB8AC3E}">
        <p14:creationId xmlns:p14="http://schemas.microsoft.com/office/powerpoint/2010/main" val="185037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6C96-11C3-C0CD-A237-8F6A21308CAF}"/>
              </a:ext>
            </a:extLst>
          </p:cNvPr>
          <p:cNvSpPr>
            <a:spLocks noGrp="1"/>
          </p:cNvSpPr>
          <p:nvPr>
            <p:ph type="title"/>
          </p:nvPr>
        </p:nvSpPr>
        <p:spPr>
          <a:xfrm>
            <a:off x="746760" y="98289"/>
            <a:ext cx="10515600" cy="1325563"/>
          </a:xfrm>
        </p:spPr>
        <p:txBody>
          <a:bodyPr/>
          <a:lstStyle/>
          <a:p>
            <a:r>
              <a:rPr lang="en-US" sz="4400" b="1" i="1" dirty="0">
                <a:latin typeface="Times New Roman" panose="02020603050405020304" pitchFamily="18" charset="0"/>
                <a:cs typeface="Times New Roman" panose="02020603050405020304" pitchFamily="18" charset="0"/>
              </a:rPr>
              <a:t>Introduction</a:t>
            </a:r>
            <a:endParaRPr lang="en-PK" dirty="0"/>
          </a:p>
        </p:txBody>
      </p:sp>
      <p:graphicFrame>
        <p:nvGraphicFramePr>
          <p:cNvPr id="4" name="Content Placeholder 2">
            <a:extLst>
              <a:ext uri="{FF2B5EF4-FFF2-40B4-BE49-F238E27FC236}">
                <a16:creationId xmlns:a16="http://schemas.microsoft.com/office/drawing/2014/main" id="{8F4B599A-DE7E-7B0E-FAC0-CB63C51F77BF}"/>
              </a:ext>
            </a:extLst>
          </p:cNvPr>
          <p:cNvGraphicFramePr>
            <a:graphicFrameLocks/>
          </p:cNvGraphicFramePr>
          <p:nvPr>
            <p:extLst>
              <p:ext uri="{D42A27DB-BD31-4B8C-83A1-F6EECF244321}">
                <p14:modId xmlns:p14="http://schemas.microsoft.com/office/powerpoint/2010/main" val="1327754667"/>
              </p:ext>
            </p:extLst>
          </p:nvPr>
        </p:nvGraphicFramePr>
        <p:xfrm>
          <a:off x="746760" y="1423852"/>
          <a:ext cx="10506456" cy="5434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40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89AC-A7EA-7141-5CDA-BD8F03C6DFBF}"/>
              </a:ext>
            </a:extLst>
          </p:cNvPr>
          <p:cNvSpPr>
            <a:spLocks noGrp="1"/>
          </p:cNvSpPr>
          <p:nvPr>
            <p:ph type="title"/>
          </p:nvPr>
        </p:nvSpPr>
        <p:spPr>
          <a:xfrm>
            <a:off x="838200" y="913765"/>
            <a:ext cx="10515600" cy="1325563"/>
          </a:xfrm>
        </p:spPr>
        <p:txBody>
          <a:bodyPr>
            <a:normAutofit/>
          </a:bodyPr>
          <a:lstStyle/>
          <a:p>
            <a:r>
              <a:rPr lang="en-US" sz="4000" b="1" i="1" dirty="0">
                <a:latin typeface="Times New Roman" panose="02020603050405020304" pitchFamily="18" charset="0"/>
                <a:cs typeface="Times New Roman" panose="02020603050405020304" pitchFamily="18" charset="0"/>
              </a:rPr>
              <a:t>Problem Statement</a:t>
            </a:r>
            <a:endParaRPr lang="en-PK" sz="4000" b="1" i="1"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40CF30F8-E4A9-0025-FC76-5962781FDFB3}"/>
              </a:ext>
            </a:extLst>
          </p:cNvPr>
          <p:cNvGraphicFramePr>
            <a:graphicFrameLocks noGrp="1"/>
          </p:cNvGraphicFramePr>
          <p:nvPr>
            <p:ph idx="1"/>
            <p:extLst>
              <p:ext uri="{D42A27DB-BD31-4B8C-83A1-F6EECF244321}">
                <p14:modId xmlns:p14="http://schemas.microsoft.com/office/powerpoint/2010/main" val="549332350"/>
              </p:ext>
            </p:extLst>
          </p:nvPr>
        </p:nvGraphicFramePr>
        <p:xfrm>
          <a:off x="838200" y="689317"/>
          <a:ext cx="10515600" cy="600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972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ell phone screen with a display of vegetables&#10;&#10;Description automatically generated">
            <a:extLst>
              <a:ext uri="{FF2B5EF4-FFF2-40B4-BE49-F238E27FC236}">
                <a16:creationId xmlns:a16="http://schemas.microsoft.com/office/drawing/2014/main" id="{EACF78FA-B082-E45E-DD94-C6E3375A5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6589" y="194356"/>
            <a:ext cx="8196775" cy="6858000"/>
          </a:xfrm>
          <a:prstGeom prst="rect">
            <a:avLst/>
          </a:prstGeom>
          <a:effectLst>
            <a:softEdge rad="1270000"/>
          </a:effectLst>
        </p:spPr>
      </p:pic>
      <p:sp>
        <p:nvSpPr>
          <p:cNvPr id="2" name="Title 1">
            <a:extLst>
              <a:ext uri="{FF2B5EF4-FFF2-40B4-BE49-F238E27FC236}">
                <a16:creationId xmlns:a16="http://schemas.microsoft.com/office/drawing/2014/main" id="{A89E486E-6F00-66A5-7DB3-2938D2B553BC}"/>
              </a:ext>
            </a:extLst>
          </p:cNvPr>
          <p:cNvSpPr>
            <a:spLocks noGrp="1"/>
          </p:cNvSpPr>
          <p:nvPr>
            <p:ph type="title"/>
          </p:nvPr>
        </p:nvSpPr>
        <p:spPr>
          <a:xfrm>
            <a:off x="222070" y="21431"/>
            <a:ext cx="2586446" cy="659357"/>
          </a:xfrm>
        </p:spPr>
        <p:txBody>
          <a:bodyPr>
            <a:normAutofit/>
          </a:bodyPr>
          <a:lstStyle/>
          <a:p>
            <a:r>
              <a:rPr lang="en-US" sz="4000" b="1" i="1" dirty="0">
                <a:latin typeface="Times New Roman" panose="02020603050405020304" pitchFamily="18" charset="0"/>
                <a:cs typeface="Times New Roman" panose="02020603050405020304" pitchFamily="18" charset="0"/>
              </a:rPr>
              <a:t>Objectives</a:t>
            </a:r>
            <a:endParaRPr lang="en-PK" sz="4000"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AC858F-B1D5-58B2-FC1F-AB90978A86A4}"/>
              </a:ext>
            </a:extLst>
          </p:cNvPr>
          <p:cNvSpPr>
            <a:spLocks noGrp="1"/>
          </p:cNvSpPr>
          <p:nvPr>
            <p:ph idx="1"/>
          </p:nvPr>
        </p:nvSpPr>
        <p:spPr>
          <a:xfrm>
            <a:off x="222070" y="989602"/>
            <a:ext cx="6897187" cy="5581016"/>
          </a:xfrm>
        </p:spPr>
        <p:txBody>
          <a:bodyPr>
            <a:normAutofit fontScale="85000" lnSpcReduction="10000"/>
          </a:bodyPr>
          <a:lstStyle/>
          <a:p>
            <a:pPr marL="0" indent="0" algn="just">
              <a:buNone/>
            </a:pPr>
            <a:r>
              <a:rPr lang="en-US" sz="1800" b="1" u="sng"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1: </a:t>
            </a:r>
          </a:p>
          <a:p>
            <a:pPr marL="0" indent="0" algn="just">
              <a:buNone/>
            </a:pP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classify fruits and vegetable based on their quality through image analysis of their characteristics using Computer Vision and Deep Learning. </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2: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support local vendors by providing them with an increased market reach.</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3: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provide real time fruit quality monitoring.</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4: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avoid roadside congestions caused due to roadside fruit carts.</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5: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provide platform to customers where they can buy fresh fruits hassle free.</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6: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let customers compare current government prices with vendor’s fruit prices.</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7: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Enabling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to locate the fruits they want.</a:t>
            </a:r>
          </a:p>
          <a:p>
            <a:pPr marL="0" indent="0" algn="just">
              <a:buNone/>
            </a:pPr>
            <a:r>
              <a:rPr lang="en-US" sz="1800" b="1" u="sng"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8: </a:t>
            </a:r>
          </a:p>
          <a:p>
            <a:pPr marL="0" indent="0" algn="just">
              <a:buNone/>
            </a:pPr>
            <a:r>
              <a:rPr lang="en-US" sz="18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 future, enabling fruit carts to be fully autonomous, allowing them to deliver fruits, move taking care of traffic, alerting for low-quality fruits, determining quality wise fruit prices and fully controlled.</a:t>
            </a:r>
            <a:endPar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417067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stockphoto-491956126-640_adpp_is">
            <a:hlinkClick r:id="" action="ppaction://media"/>
            <a:extLst>
              <a:ext uri="{FF2B5EF4-FFF2-40B4-BE49-F238E27FC236}">
                <a16:creationId xmlns:a16="http://schemas.microsoft.com/office/drawing/2014/main" id="{27364567-01AC-0856-E7E8-239FBAB5EE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5030" y="1292668"/>
            <a:ext cx="10272327" cy="5108131"/>
          </a:xfrm>
          <a:prstGeom prst="rect">
            <a:avLst/>
          </a:prstGeom>
        </p:spPr>
      </p:pic>
      <p:sp>
        <p:nvSpPr>
          <p:cNvPr id="2" name="Rectangle 1"/>
          <p:cNvSpPr/>
          <p:nvPr/>
        </p:nvSpPr>
        <p:spPr>
          <a:xfrm>
            <a:off x="1045030" y="279065"/>
            <a:ext cx="3506088" cy="646331"/>
          </a:xfrm>
          <a:prstGeom prst="rect">
            <a:avLst/>
          </a:prstGeom>
        </p:spPr>
        <p:txBody>
          <a:bodyPr wrap="none">
            <a:spAutoFit/>
          </a:bodyPr>
          <a:lstStyle/>
          <a:p>
            <a:r>
              <a:rPr lang="en-US" sz="3600" b="1" i="1" dirty="0">
                <a:latin typeface="Times New Roman" panose="02020603050405020304" pitchFamily="18" charset="0"/>
                <a:cs typeface="Times New Roman" panose="02020603050405020304" pitchFamily="18" charset="0"/>
              </a:rPr>
              <a:t>Current Scenario</a:t>
            </a:r>
            <a:endParaRPr lang="en-US" sz="3600" dirty="0"/>
          </a:p>
        </p:txBody>
      </p:sp>
    </p:spTree>
    <p:extLst>
      <p:ext uri="{BB962C8B-B14F-4D97-AF65-F5344CB8AC3E}">
        <p14:creationId xmlns:p14="http://schemas.microsoft.com/office/powerpoint/2010/main" val="268567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042C7B-49A7-EB50-1C2D-74B634B6B90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518"/>
          <a:stretch/>
        </p:blipFill>
        <p:spPr>
          <a:xfrm>
            <a:off x="45325" y="178230"/>
            <a:ext cx="12192000" cy="6206937"/>
          </a:xfrm>
          <a:prstGeom prst="rect">
            <a:avLst/>
          </a:prstGeom>
        </p:spPr>
      </p:pic>
      <p:sp>
        <p:nvSpPr>
          <p:cNvPr id="3" name="Rectangle 2"/>
          <p:cNvSpPr/>
          <p:nvPr/>
        </p:nvSpPr>
        <p:spPr>
          <a:xfrm>
            <a:off x="45325" y="3944984"/>
            <a:ext cx="2279864" cy="7119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Government department that releases daily fruits and vegetable price list.</a:t>
            </a:r>
            <a:endParaRPr lang="en-PK" sz="1600" dirty="0">
              <a:latin typeface="Times New Roman" panose="02020603050405020304" pitchFamily="18" charset="0"/>
              <a:cs typeface="Times New Roman" panose="02020603050405020304" pitchFamily="18" charset="0"/>
            </a:endParaRPr>
          </a:p>
        </p:txBody>
      </p:sp>
      <p:sp>
        <p:nvSpPr>
          <p:cNvPr id="18" name="Rectangle 17"/>
          <p:cNvSpPr/>
          <p:nvPr/>
        </p:nvSpPr>
        <p:spPr>
          <a:xfrm>
            <a:off x="2516751" y="6194371"/>
            <a:ext cx="1702552" cy="546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Fruits / Vegetables Price List</a:t>
            </a:r>
            <a:endParaRPr lang="en-PK" sz="1600" dirty="0">
              <a:latin typeface="Times New Roman" panose="02020603050405020304" pitchFamily="18" charset="0"/>
              <a:cs typeface="Times New Roman" panose="02020603050405020304" pitchFamily="18" charset="0"/>
            </a:endParaRPr>
          </a:p>
        </p:txBody>
      </p:sp>
      <p:sp>
        <p:nvSpPr>
          <p:cNvPr id="20" name="Rectangle 19"/>
          <p:cNvSpPr/>
          <p:nvPr/>
        </p:nvSpPr>
        <p:spPr>
          <a:xfrm>
            <a:off x="5844652" y="415952"/>
            <a:ext cx="1356756" cy="5211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r>
              <a:rPr lang="en-US" sz="1600" dirty="0">
                <a:latin typeface="Times New Roman" panose="02020603050405020304" pitchFamily="18" charset="0"/>
                <a:cs typeface="Times New Roman" panose="02020603050405020304" pitchFamily="18" charset="0"/>
              </a:rPr>
              <a:t>Cloud Storage</a:t>
            </a:r>
            <a:endParaRPr lang="en-PK" sz="1600" dirty="0">
              <a:latin typeface="Times New Roman" panose="02020603050405020304" pitchFamily="18" charset="0"/>
              <a:cs typeface="Times New Roman" panose="02020603050405020304" pitchFamily="18" charset="0"/>
            </a:endParaRPr>
          </a:p>
        </p:txBody>
      </p:sp>
      <p:sp>
        <p:nvSpPr>
          <p:cNvPr id="21" name="Rectangle 20"/>
          <p:cNvSpPr/>
          <p:nvPr/>
        </p:nvSpPr>
        <p:spPr>
          <a:xfrm>
            <a:off x="4816758" y="6306146"/>
            <a:ext cx="751152" cy="4342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Seller</a:t>
            </a:r>
            <a:endParaRPr lang="en-PK" sz="1600" dirty="0">
              <a:latin typeface="Times New Roman" panose="02020603050405020304" pitchFamily="18" charset="0"/>
              <a:cs typeface="Times New Roman" panose="02020603050405020304" pitchFamily="18" charset="0"/>
            </a:endParaRPr>
          </a:p>
        </p:txBody>
      </p:sp>
      <p:sp>
        <p:nvSpPr>
          <p:cNvPr id="22" name="Rectangle 21"/>
          <p:cNvSpPr/>
          <p:nvPr/>
        </p:nvSpPr>
        <p:spPr>
          <a:xfrm>
            <a:off x="10206906" y="3944984"/>
            <a:ext cx="1092466" cy="432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Customers</a:t>
            </a:r>
            <a:endParaRPr lang="en-PK" sz="16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035040" y="3644537"/>
            <a:ext cx="1384663" cy="4767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IntelliCart</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8046719" y="5852160"/>
            <a:ext cx="1371600" cy="45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Global Position Service</a:t>
            </a:r>
          </a:p>
        </p:txBody>
      </p:sp>
      <p:sp>
        <p:nvSpPr>
          <p:cNvPr id="2" name="Rectangle 1"/>
          <p:cNvSpPr/>
          <p:nvPr/>
        </p:nvSpPr>
        <p:spPr>
          <a:xfrm>
            <a:off x="470682" y="92787"/>
            <a:ext cx="4684413" cy="646331"/>
          </a:xfrm>
          <a:prstGeom prst="rect">
            <a:avLst/>
          </a:prstGeom>
        </p:spPr>
        <p:txBody>
          <a:bodyPr wrap="square">
            <a:spAutoFit/>
          </a:bodyPr>
          <a:lstStyle/>
          <a:p>
            <a:r>
              <a:rPr lang="en-US" sz="3600" b="1" i="1" dirty="0">
                <a:latin typeface="Times New Roman" panose="02020603050405020304" pitchFamily="18" charset="0"/>
                <a:cs typeface="Times New Roman" panose="02020603050405020304" pitchFamily="18" charset="0"/>
              </a:rPr>
              <a:t>Proposed Scenario</a:t>
            </a:r>
            <a:endParaRPr lang="en-US" sz="3600" dirty="0"/>
          </a:p>
        </p:txBody>
      </p:sp>
    </p:spTree>
    <p:extLst>
      <p:ext uri="{BB962C8B-B14F-4D97-AF65-F5344CB8AC3E}">
        <p14:creationId xmlns:p14="http://schemas.microsoft.com/office/powerpoint/2010/main" val="2346382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F296-8DFB-D26A-92A9-0FDEFB7C8C77}"/>
              </a:ext>
            </a:extLst>
          </p:cNvPr>
          <p:cNvSpPr>
            <a:spLocks noGrp="1"/>
          </p:cNvSpPr>
          <p:nvPr>
            <p:ph type="title"/>
          </p:nvPr>
        </p:nvSpPr>
        <p:spPr>
          <a:xfrm>
            <a:off x="838200" y="378377"/>
            <a:ext cx="10515600" cy="1325563"/>
          </a:xfrm>
        </p:spPr>
        <p:txBody>
          <a:bodyPr/>
          <a:lstStyle/>
          <a:p>
            <a:r>
              <a:rPr lang="en-US" sz="4400" b="1" i="1" dirty="0">
                <a:latin typeface="Times New Roman" panose="02020603050405020304" pitchFamily="18" charset="0"/>
                <a:cs typeface="Times New Roman" panose="02020603050405020304" pitchFamily="18" charset="0"/>
              </a:rPr>
              <a:t>Achieving Goals</a:t>
            </a:r>
            <a:endParaRPr lang="en-PK" dirty="0"/>
          </a:p>
        </p:txBody>
      </p:sp>
      <p:graphicFrame>
        <p:nvGraphicFramePr>
          <p:cNvPr id="6" name="Table 6">
            <a:extLst>
              <a:ext uri="{FF2B5EF4-FFF2-40B4-BE49-F238E27FC236}">
                <a16:creationId xmlns:a16="http://schemas.microsoft.com/office/drawing/2014/main" id="{D6752210-57A8-8CCA-346B-B937AC6EF65F}"/>
              </a:ext>
            </a:extLst>
          </p:cNvPr>
          <p:cNvGraphicFramePr>
            <a:graphicFrameLocks noGrp="1"/>
          </p:cNvGraphicFramePr>
          <p:nvPr>
            <p:ph idx="1"/>
            <p:extLst>
              <p:ext uri="{D42A27DB-BD31-4B8C-83A1-F6EECF244321}">
                <p14:modId xmlns:p14="http://schemas.microsoft.com/office/powerpoint/2010/main" val="2348522641"/>
              </p:ext>
            </p:extLst>
          </p:nvPr>
        </p:nvGraphicFramePr>
        <p:xfrm>
          <a:off x="838200" y="1825625"/>
          <a:ext cx="10770704" cy="3896251"/>
        </p:xfrm>
        <a:graphic>
          <a:graphicData uri="http://schemas.openxmlformats.org/drawingml/2006/table">
            <a:tbl>
              <a:tblPr firstRow="1" bandRow="1">
                <a:tableStyleId>{5C22544A-7EE6-4342-B048-85BDC9FD1C3A}</a:tableStyleId>
              </a:tblPr>
              <a:tblGrid>
                <a:gridCol w="5385352">
                  <a:extLst>
                    <a:ext uri="{9D8B030D-6E8A-4147-A177-3AD203B41FA5}">
                      <a16:colId xmlns:a16="http://schemas.microsoft.com/office/drawing/2014/main" val="770951813"/>
                    </a:ext>
                  </a:extLst>
                </a:gridCol>
                <a:gridCol w="5385352">
                  <a:extLst>
                    <a:ext uri="{9D8B030D-6E8A-4147-A177-3AD203B41FA5}">
                      <a16:colId xmlns:a16="http://schemas.microsoft.com/office/drawing/2014/main" val="3390229446"/>
                    </a:ext>
                  </a:extLst>
                </a:gridCol>
              </a:tblGrid>
              <a:tr h="484115">
                <a:tc>
                  <a:txBody>
                    <a:bodyPr/>
                    <a:lstStyle/>
                    <a:p>
                      <a:r>
                        <a:rPr lang="en-US" sz="2000" b="1" dirty="0">
                          <a:solidFill>
                            <a:schemeClr val="tx1"/>
                          </a:solidFill>
                          <a:latin typeface="Times New Roman" panose="02020603050405020304" pitchFamily="18" charset="0"/>
                          <a:cs typeface="Times New Roman" panose="02020603050405020304" pitchFamily="18" charset="0"/>
                        </a:rPr>
                        <a:t>Problems</a:t>
                      </a:r>
                      <a:endParaRPr lang="en-PK" sz="2000" b="1" dirty="0">
                        <a:solidFill>
                          <a:schemeClr val="tx1"/>
                        </a:solidFill>
                        <a:latin typeface="Times New Roman" panose="02020603050405020304" pitchFamily="18" charset="0"/>
                        <a:cs typeface="Times New Roman" panose="02020603050405020304" pitchFamily="18" charset="0"/>
                      </a:endParaRPr>
                    </a:p>
                  </a:txBody>
                  <a:tcPr>
                    <a:solidFill>
                      <a:srgbClr val="7AB850"/>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How IntelliCART solves</a:t>
                      </a:r>
                      <a:endParaRPr lang="en-PK" sz="2000" b="1" dirty="0">
                        <a:solidFill>
                          <a:schemeClr val="tx1"/>
                        </a:solidFill>
                        <a:latin typeface="Times New Roman" panose="02020603050405020304" pitchFamily="18" charset="0"/>
                        <a:cs typeface="Times New Roman" panose="02020603050405020304" pitchFamily="18" charset="0"/>
                      </a:endParaRPr>
                    </a:p>
                  </a:txBody>
                  <a:tcPr>
                    <a:solidFill>
                      <a:srgbClr val="7AB850"/>
                    </a:solidFill>
                  </a:tcPr>
                </a:tc>
                <a:extLst>
                  <a:ext uri="{0D108BD9-81ED-4DB2-BD59-A6C34878D82A}">
                    <a16:rowId xmlns:a16="http://schemas.microsoft.com/office/drawing/2014/main" val="2052765398"/>
                  </a:ext>
                </a:extLst>
              </a:tr>
              <a:tr h="484115">
                <a:tc>
                  <a:txBody>
                    <a:bodyPr/>
                    <a:lstStyle/>
                    <a:p>
                      <a:r>
                        <a:rPr lang="en-US" sz="1800" dirty="0">
                          <a:latin typeface="Times New Roman" panose="02020603050405020304" pitchFamily="18" charset="0"/>
                          <a:cs typeface="Times New Roman" panose="02020603050405020304" pitchFamily="18" charset="0"/>
                        </a:rPr>
                        <a:t>Classify Fruits and Vegetables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r>
                        <a:rPr lang="en-US" sz="1800" dirty="0">
                          <a:latin typeface="Times New Roman" panose="02020603050405020304" pitchFamily="18" charset="0"/>
                          <a:cs typeface="Times New Roman" panose="02020603050405020304" pitchFamily="18" charset="0"/>
                        </a:rPr>
                        <a:t>CNN models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4214699055"/>
                  </a:ext>
                </a:extLst>
              </a:tr>
              <a:tr h="484115">
                <a:tc>
                  <a:txBody>
                    <a:bodyPr/>
                    <a:lstStyle/>
                    <a:p>
                      <a:r>
                        <a:rPr lang="en-US" sz="1800" b="0" kern="1200" dirty="0">
                          <a:solidFill>
                            <a:schemeClr val="tx1"/>
                          </a:solidFill>
                          <a:latin typeface="Times New Roman" panose="02020603050405020304" pitchFamily="18" charset="0"/>
                          <a:ea typeface="+mn-ea"/>
                          <a:cs typeface="Times New Roman" panose="02020603050405020304" pitchFamily="18" charset="0"/>
                        </a:rPr>
                        <a:t>Increased market reach for vendors</a:t>
                      </a:r>
                      <a:endParaRPr lang="en-PK" sz="1800" b="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6">
                        <a:lumMod val="40000"/>
                        <a:lumOff val="60000"/>
                      </a:schemeClr>
                    </a:solidFill>
                  </a:tcPr>
                </a:tc>
                <a:tc>
                  <a:txBody>
                    <a:bodyPr/>
                    <a:lstStyle/>
                    <a:p>
                      <a:r>
                        <a:rPr lang="en-US" sz="1800" dirty="0">
                          <a:latin typeface="Times New Roman" panose="02020603050405020304" pitchFamily="18" charset="0"/>
                          <a:cs typeface="Times New Roman" panose="02020603050405020304" pitchFamily="18" charset="0"/>
                        </a:rPr>
                        <a:t>Application for customers and sellers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1117573599"/>
                  </a:ext>
                </a:extLst>
              </a:tr>
              <a:tr h="484115">
                <a:tc>
                  <a:txBody>
                    <a:bodyPr/>
                    <a:lstStyle/>
                    <a:p>
                      <a:r>
                        <a:rPr lang="en-US" sz="1800" dirty="0">
                          <a:latin typeface="Times New Roman" panose="02020603050405020304" pitchFamily="18" charset="0"/>
                          <a:cs typeface="Times New Roman" panose="02020603050405020304" pitchFamily="18" charset="0"/>
                        </a:rPr>
                        <a:t>Real time fruit quality assessment</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r>
                        <a:rPr lang="en-US" sz="1800" dirty="0">
                          <a:latin typeface="Times New Roman" panose="02020603050405020304" pitchFamily="18" charset="0"/>
                          <a:cs typeface="Times New Roman" panose="02020603050405020304" pitchFamily="18" charset="0"/>
                        </a:rPr>
                        <a:t>Computer Vision using Camera on Cart</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155181398"/>
                  </a:ext>
                </a:extLst>
              </a:tr>
              <a:tr h="484115">
                <a:tc>
                  <a:txBody>
                    <a:bodyPr/>
                    <a:lstStyle/>
                    <a:p>
                      <a:r>
                        <a:rPr lang="en-US" sz="1800" dirty="0">
                          <a:latin typeface="Times New Roman" panose="02020603050405020304" pitchFamily="18" charset="0"/>
                          <a:cs typeface="Times New Roman" panose="02020603050405020304" pitchFamily="18" charset="0"/>
                        </a:rPr>
                        <a:t>Road congestion due to roadside vendors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Making well-informed purchasing decisions through the app, which have already been pre-determined.</a:t>
                      </a:r>
                    </a:p>
                  </a:txBody>
                  <a:tcPr>
                    <a:solidFill>
                      <a:schemeClr val="accent6">
                        <a:lumMod val="40000"/>
                        <a:lumOff val="60000"/>
                      </a:schemeClr>
                    </a:solidFill>
                  </a:tcPr>
                </a:tc>
                <a:extLst>
                  <a:ext uri="{0D108BD9-81ED-4DB2-BD59-A6C34878D82A}">
                    <a16:rowId xmlns:a16="http://schemas.microsoft.com/office/drawing/2014/main" val="4026549419"/>
                  </a:ext>
                </a:extLst>
              </a:tr>
              <a:tr h="835596">
                <a:tc>
                  <a:txBody>
                    <a:bodyPr/>
                    <a:lstStyle/>
                    <a:p>
                      <a:r>
                        <a:rPr lang="en-US" sz="1800" dirty="0">
                          <a:latin typeface="Times New Roman" panose="02020603050405020304" pitchFamily="18" charset="0"/>
                          <a:cs typeface="Times New Roman" panose="02020603050405020304" pitchFamily="18" charset="0"/>
                        </a:rPr>
                        <a:t>Uncontrolled fruits’ prices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r>
                        <a:rPr lang="en-US" sz="1800" dirty="0">
                          <a:latin typeface="Times New Roman" panose="02020603050405020304" pitchFamily="18" charset="0"/>
                          <a:cs typeface="Times New Roman" panose="02020603050405020304" pitchFamily="18" charset="0"/>
                        </a:rPr>
                        <a:t>Integrating government price API with App for customers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67217102"/>
                  </a:ext>
                </a:extLst>
              </a:tr>
              <a:tr h="484115">
                <a:tc>
                  <a:txBody>
                    <a:bodyPr/>
                    <a:lstStyle/>
                    <a:p>
                      <a:r>
                        <a:rPr lang="en-US" sz="1800" dirty="0">
                          <a:latin typeface="Times New Roman" panose="02020603050405020304" pitchFamily="18" charset="0"/>
                          <a:cs typeface="Times New Roman" panose="02020603050405020304" pitchFamily="18" charset="0"/>
                        </a:rPr>
                        <a:t>Locating required fruits and vegetables</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r>
                        <a:rPr lang="en-US" sz="1800" dirty="0">
                          <a:latin typeface="Times New Roman" panose="02020603050405020304" pitchFamily="18" charset="0"/>
                          <a:cs typeface="Times New Roman" panose="02020603050405020304" pitchFamily="18" charset="0"/>
                        </a:rPr>
                        <a:t>Tracking each registered vendor and their fruit stock</a:t>
                      </a:r>
                      <a:endParaRPr lang="en-PK" sz="18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478846135"/>
                  </a:ext>
                </a:extLst>
              </a:tr>
            </a:tbl>
          </a:graphicData>
        </a:graphic>
      </p:graphicFrame>
    </p:spTree>
    <p:extLst>
      <p:ext uri="{BB962C8B-B14F-4D97-AF65-F5344CB8AC3E}">
        <p14:creationId xmlns:p14="http://schemas.microsoft.com/office/powerpoint/2010/main" val="2396214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f426b8-261d-4df4-b548-e036d90c48a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A7E10B01066C4CAD4D6BE93E5A8EB7" ma:contentTypeVersion="7" ma:contentTypeDescription="Create a new document." ma:contentTypeScope="" ma:versionID="499b68f632a7f7aefff7b0cc4ba273a8">
  <xsd:schema xmlns:xsd="http://www.w3.org/2001/XMLSchema" xmlns:xs="http://www.w3.org/2001/XMLSchema" xmlns:p="http://schemas.microsoft.com/office/2006/metadata/properties" xmlns:ns3="07f426b8-261d-4df4-b548-e036d90c48aa" xmlns:ns4="aeb574f0-dd52-4539-8970-a388650cfad2" targetNamespace="http://schemas.microsoft.com/office/2006/metadata/properties" ma:root="true" ma:fieldsID="cabf28c441143cc78570ec075d9370bd" ns3:_="" ns4:_="">
    <xsd:import namespace="07f426b8-261d-4df4-b548-e036d90c48aa"/>
    <xsd:import namespace="aeb574f0-dd52-4539-8970-a388650cfad2"/>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f426b8-261d-4df4-b548-e036d90c48a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574f0-dd52-4539-8970-a388650cfad2"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D34D22-EA35-4FCB-AAD8-B7F6D63B098A}">
  <ds:schemaRefs>
    <ds:schemaRef ds:uri="http://schemas.openxmlformats.org/package/2006/metadata/core-properties"/>
    <ds:schemaRef ds:uri="http://purl.org/dc/terms/"/>
    <ds:schemaRef ds:uri="http://schemas.microsoft.com/office/2006/documentManagement/types"/>
    <ds:schemaRef ds:uri="http://www.w3.org/XML/1998/namespace"/>
    <ds:schemaRef ds:uri="http://purl.org/dc/dcmitype/"/>
    <ds:schemaRef ds:uri="http://schemas.microsoft.com/office/2006/metadata/properties"/>
    <ds:schemaRef ds:uri="aeb574f0-dd52-4539-8970-a388650cfad2"/>
    <ds:schemaRef ds:uri="http://schemas.microsoft.com/office/infopath/2007/PartnerControls"/>
    <ds:schemaRef ds:uri="07f426b8-261d-4df4-b548-e036d90c48aa"/>
    <ds:schemaRef ds:uri="http://purl.org/dc/elements/1.1/"/>
  </ds:schemaRefs>
</ds:datastoreItem>
</file>

<file path=customXml/itemProps2.xml><?xml version="1.0" encoding="utf-8"?>
<ds:datastoreItem xmlns:ds="http://schemas.openxmlformats.org/officeDocument/2006/customXml" ds:itemID="{01D61E4C-0E07-4005-9DFC-88408A5FE8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f426b8-261d-4df4-b548-e036d90c48aa"/>
    <ds:schemaRef ds:uri="aeb574f0-dd52-4539-8970-a388650cfa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5E3E95-3ADE-4A31-9630-49FD97BE93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813</TotalTime>
  <Words>1952</Words>
  <Application>Microsoft Office PowerPoint</Application>
  <PresentationFormat>Widescreen</PresentationFormat>
  <Paragraphs>427</Paragraphs>
  <Slides>22</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Wingdings</vt:lpstr>
      <vt:lpstr>Office Theme</vt:lpstr>
      <vt:lpstr>PowerPoint Presentation</vt:lpstr>
      <vt:lpstr>PowerPoint Presentation</vt:lpstr>
      <vt:lpstr>Agenda</vt:lpstr>
      <vt:lpstr>Introduction</vt:lpstr>
      <vt:lpstr>Problem Statement</vt:lpstr>
      <vt:lpstr>Objectives</vt:lpstr>
      <vt:lpstr>PowerPoint Presentation</vt:lpstr>
      <vt:lpstr>PowerPoint Presentation</vt:lpstr>
      <vt:lpstr>Achieving Goals</vt:lpstr>
      <vt:lpstr>5G Use Cases</vt:lpstr>
      <vt:lpstr>Work contribution to Society </vt:lpstr>
      <vt:lpstr>Literature Review</vt:lpstr>
      <vt:lpstr>PowerPoint Presentation</vt:lpstr>
      <vt:lpstr>PowerPoint Presentation</vt:lpstr>
      <vt:lpstr>Methodology  </vt:lpstr>
      <vt:lpstr>Dataset</vt:lpstr>
      <vt:lpstr>PowerPoint Presentation</vt:lpstr>
      <vt:lpstr>PowerPoint Presentation</vt:lpstr>
      <vt:lpstr>Work Timeline</vt:lpstr>
      <vt:lpstr>Budget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Jodat</dc:creator>
  <cp:lastModifiedBy>basilkhang0709@gmail.com</cp:lastModifiedBy>
  <cp:revision>158</cp:revision>
  <dcterms:created xsi:type="dcterms:W3CDTF">2023-09-20T20:34:20Z</dcterms:created>
  <dcterms:modified xsi:type="dcterms:W3CDTF">2023-12-04T08:39:02Z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0x010100EBA7E10B01066C4CAD4D6BE93E5A8EB7</vt:lpwstr>
  </property>
</Properties>
</file>